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57" r:id="rId20"/>
    <p:sldId id="258" r:id="rId21"/>
    <p:sldId id="259" r:id="rId22"/>
    <p:sldId id="293" r:id="rId23"/>
    <p:sldId id="260" r:id="rId24"/>
    <p:sldId id="261" r:id="rId25"/>
    <p:sldId id="262" r:id="rId26"/>
    <p:sldId id="263" r:id="rId27"/>
    <p:sldId id="264" r:id="rId28"/>
    <p:sldId id="265" r:id="rId29"/>
    <p:sldId id="266" r:id="rId30"/>
    <p:sldId id="267" r:id="rId31"/>
    <p:sldId id="268" r:id="rId32"/>
    <p:sldId id="269" r:id="rId33"/>
    <p:sldId id="270" r:id="rId34"/>
    <p:sldId id="271" r:id="rId35"/>
    <p:sldId id="272" r:id="rId36"/>
    <p:sldId id="273" r:id="rId37"/>
    <p:sldId id="274" r:id="rId38"/>
    <p:sldId id="27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9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448AC0EB-C060-4241-B5C7-13F334F46EDA}" type="datetimeFigureOut">
              <a:rPr lang="en-US" smtClean="0"/>
              <a:t>11/12/2017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B58B136-D4A4-4C46-94E0-23F1D38D78E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48AC0EB-C060-4241-B5C7-13F334F46EDA}"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136-D4A4-4C46-94E0-23F1D38D78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48AC0EB-C060-4241-B5C7-13F334F46EDA}"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136-D4A4-4C46-94E0-23F1D38D78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48AC0EB-C060-4241-B5C7-13F334F46EDA}"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136-D4A4-4C46-94E0-23F1D38D78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448AC0EB-C060-4241-B5C7-13F334F46EDA}"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136-D4A4-4C46-94E0-23F1D38D78E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48AC0EB-C060-4241-B5C7-13F334F46EDA}"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136-D4A4-4C46-94E0-23F1D38D78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448AC0EB-C060-4241-B5C7-13F334F46EDA}" type="datetimeFigureOut">
              <a:rPr lang="en-US" smtClean="0"/>
              <a:t>11/12/2017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58B136-D4A4-4C46-94E0-23F1D38D78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448AC0EB-C060-4241-B5C7-13F334F46EDA}" type="datetimeFigureOut">
              <a:rPr lang="en-US" smtClean="0"/>
              <a:t>11/12/2017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58B136-D4A4-4C46-94E0-23F1D38D78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AC0EB-C060-4241-B5C7-13F334F46EDA}" type="datetimeFigureOut">
              <a:rPr lang="en-US" smtClean="0"/>
              <a:t>11/12/2017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58B136-D4A4-4C46-94E0-23F1D38D78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48AC0EB-C060-4241-B5C7-13F334F46EDA}"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136-D4A4-4C46-94E0-23F1D38D78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448AC0EB-C060-4241-B5C7-13F334F46EDA}"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B58B136-D4A4-4C46-94E0-23F1D38D78E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48AC0EB-C060-4241-B5C7-13F334F46EDA}" type="datetimeFigureOut">
              <a:rPr lang="en-US" smtClean="0"/>
              <a:t>11/12/2017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58B136-D4A4-4C46-94E0-23F1D38D78E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Pediatric II</a:t>
            </a:r>
            <a:endParaRPr lang="en-US" dirty="0"/>
          </a:p>
        </p:txBody>
      </p:sp>
      <p:sp>
        <p:nvSpPr>
          <p:cNvPr id="3" name="عنوان فرعي 2"/>
          <p:cNvSpPr>
            <a:spLocks noGrp="1"/>
          </p:cNvSpPr>
          <p:nvPr>
            <p:ph type="subTitle" idx="1"/>
          </p:nvPr>
        </p:nvSpPr>
        <p:spPr/>
        <p:txBody>
          <a:bodyPr/>
          <a:lstStyle/>
          <a:p>
            <a:r>
              <a:rPr lang="en-US" dirty="0" smtClean="0"/>
              <a:t>INFECTIONS</a:t>
            </a:r>
            <a:endParaRPr lang="en-US" dirty="0"/>
          </a:p>
        </p:txBody>
      </p:sp>
    </p:spTree>
    <p:extLst>
      <p:ext uri="{BB962C8B-B14F-4D97-AF65-F5344CB8AC3E}">
        <p14:creationId xmlns:p14="http://schemas.microsoft.com/office/powerpoint/2010/main" val="3265926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just" rtl="0">
              <a:lnSpc>
                <a:spcPct val="115000"/>
              </a:lnSpc>
              <a:spcAft>
                <a:spcPts val="0"/>
              </a:spcAft>
            </a:pPr>
            <a:r>
              <a:rPr lang="en-US" sz="2800" b="1" dirty="0">
                <a:solidFill>
                  <a:srgbClr val="FF0000"/>
                </a:solidFill>
                <a:latin typeface="Andalus" pitchFamily="18" charset="-78"/>
                <a:ea typeface="Calibri"/>
                <a:cs typeface="Andalus" pitchFamily="18" charset="-78"/>
              </a:rPr>
              <a:t>Prophylaxis</a:t>
            </a:r>
            <a:endParaRPr lang="en-US" sz="2800" dirty="0">
              <a:latin typeface="Andalus" pitchFamily="18" charset="-78"/>
              <a:ea typeface="Calibri"/>
              <a:cs typeface="Andalus" pitchFamily="18" charset="-78"/>
            </a:endParaRPr>
          </a:p>
          <a:p>
            <a:pPr algn="just" rtl="0">
              <a:lnSpc>
                <a:spcPct val="115000"/>
              </a:lnSpc>
              <a:spcAft>
                <a:spcPts val="0"/>
              </a:spcAft>
            </a:pPr>
            <a:r>
              <a:rPr lang="en-US" sz="2800" b="1" dirty="0" err="1">
                <a:latin typeface="Andalus" pitchFamily="18" charset="-78"/>
                <a:ea typeface="Calibri"/>
                <a:cs typeface="Andalus" pitchFamily="18" charset="-78"/>
              </a:rPr>
              <a:t>Palivizumab</a:t>
            </a:r>
            <a:r>
              <a:rPr lang="en-US" sz="2800" dirty="0">
                <a:latin typeface="Andalus" pitchFamily="18" charset="-78"/>
                <a:ea typeface="Calibri"/>
                <a:cs typeface="Andalus" pitchFamily="18" charset="-78"/>
              </a:rPr>
              <a:t> is a monoclonal antibody to RSV and can be used as prophylaxis initiated just before the onset of the RSV season (monthly IM injection for 5months starting in October) confers some protection from severe RSV disease </a:t>
            </a:r>
          </a:p>
          <a:p>
            <a:pPr algn="l"/>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689098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Andalus" pitchFamily="18" charset="-78"/>
                <a:cs typeface="Andalus" pitchFamily="18" charset="-78"/>
              </a:rPr>
              <a:t>P</a:t>
            </a:r>
            <a:r>
              <a:rPr lang="en-US" dirty="0" smtClean="0">
                <a:latin typeface="Andalus" pitchFamily="18" charset="-78"/>
                <a:cs typeface="Andalus" pitchFamily="18" charset="-78"/>
              </a:rPr>
              <a:t>neumonia</a:t>
            </a:r>
            <a:endParaRPr lang="ar-IQ" dirty="0">
              <a:latin typeface="Andalus" pitchFamily="18" charset="-78"/>
              <a:cs typeface="Andalus" pitchFamily="18" charset="-78"/>
            </a:endParaRPr>
          </a:p>
        </p:txBody>
      </p:sp>
      <p:sp>
        <p:nvSpPr>
          <p:cNvPr id="3" name="Content Placeholder 2"/>
          <p:cNvSpPr>
            <a:spLocks noGrp="1"/>
          </p:cNvSpPr>
          <p:nvPr>
            <p:ph idx="1"/>
          </p:nvPr>
        </p:nvSpPr>
        <p:spPr/>
        <p:txBody>
          <a:bodyPr>
            <a:noAutofit/>
          </a:bodyPr>
          <a:lstStyle/>
          <a:p>
            <a:pPr algn="just" rtl="0">
              <a:lnSpc>
                <a:spcPct val="115000"/>
              </a:lnSpc>
              <a:spcAft>
                <a:spcPts val="0"/>
              </a:spcAft>
            </a:pPr>
            <a:r>
              <a:rPr lang="en-US" sz="2800" dirty="0">
                <a:latin typeface="Andalus" pitchFamily="18" charset="-78"/>
                <a:ea typeface="Calibri"/>
                <a:cs typeface="Andalus" pitchFamily="18" charset="-78"/>
              </a:rPr>
              <a:t>Pneumonia is defined as </a:t>
            </a:r>
            <a:r>
              <a:rPr lang="en-US" sz="2800" b="1" dirty="0">
                <a:latin typeface="Andalus" pitchFamily="18" charset="-78"/>
                <a:ea typeface="Calibri"/>
                <a:cs typeface="Andalus" pitchFamily="18" charset="-78"/>
              </a:rPr>
              <a:t>infection of the lung parenchyma</a:t>
            </a:r>
            <a:r>
              <a:rPr lang="en-US" sz="2800" dirty="0">
                <a:latin typeface="Andalus" pitchFamily="18" charset="-78"/>
                <a:ea typeface="Calibri"/>
                <a:cs typeface="Andalus" pitchFamily="18" charset="-78"/>
              </a:rPr>
              <a:t> (that is of the alveoli rather than the bronchi or bronchioles) and </a:t>
            </a:r>
            <a:r>
              <a:rPr lang="en-US" sz="2800" b="1" dirty="0">
                <a:latin typeface="Andalus" pitchFamily="18" charset="-78"/>
                <a:ea typeface="Calibri"/>
                <a:cs typeface="Andalus" pitchFamily="18" charset="-78"/>
              </a:rPr>
              <a:t>characterized by consolidation</a:t>
            </a:r>
            <a:r>
              <a:rPr lang="en-US" sz="2800" dirty="0">
                <a:latin typeface="Andalus" pitchFamily="18" charset="-78"/>
                <a:ea typeface="Times New Roman"/>
                <a:cs typeface="Andalus" pitchFamily="18" charset="-78"/>
              </a:rPr>
              <a:t>.</a:t>
            </a:r>
            <a:r>
              <a:rPr lang="en-US" sz="2800" dirty="0">
                <a:latin typeface="Andalus" pitchFamily="18" charset="-78"/>
                <a:ea typeface="Calibri"/>
                <a:cs typeface="Andalus" pitchFamily="18" charset="-78"/>
              </a:rPr>
              <a:t> (</a:t>
            </a:r>
            <a:r>
              <a:rPr lang="en-US" sz="2800" b="1" dirty="0">
                <a:latin typeface="Andalus" pitchFamily="18" charset="-78"/>
                <a:ea typeface="Calibri"/>
                <a:cs typeface="Andalus" pitchFamily="18" charset="-78"/>
              </a:rPr>
              <a:t>Consolidation</a:t>
            </a:r>
            <a:r>
              <a:rPr lang="en-US" sz="2800" dirty="0">
                <a:latin typeface="Andalus" pitchFamily="18" charset="-78"/>
                <a:ea typeface="Calibri"/>
                <a:cs typeface="Andalus" pitchFamily="18" charset="-78"/>
              </a:rPr>
              <a:t> is a pathological process in which the alveoli are filled with a mixture of inflammatory exudate, bacteria and WBCs that on chest X-ray appear as an opaque shadow in the normally clear lungs) </a:t>
            </a:r>
          </a:p>
          <a:p>
            <a:pPr algn="l" rtl="0"/>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3954702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67544" y="476672"/>
            <a:ext cx="8229600" cy="6264696"/>
          </a:xfrm>
        </p:spPr>
        <p:txBody>
          <a:bodyPr>
            <a:normAutofit/>
          </a:bodyPr>
          <a:lstStyle/>
          <a:p>
            <a:pPr algn="just" rtl="0">
              <a:lnSpc>
                <a:spcPct val="115000"/>
              </a:lnSpc>
              <a:spcAft>
                <a:spcPts val="0"/>
              </a:spcAft>
            </a:pPr>
            <a:r>
              <a:rPr lang="en-US" sz="2800" dirty="0">
                <a:latin typeface="Andalus" pitchFamily="18" charset="-78"/>
                <a:ea typeface="Calibri"/>
                <a:cs typeface="Andalus" pitchFamily="18" charset="-78"/>
              </a:rPr>
              <a:t>Viruses alone account for 14–35% of all community acquired pneumonia in childhood</a:t>
            </a:r>
            <a:r>
              <a:rPr lang="en-US" sz="2800" dirty="0">
                <a:latin typeface="Andalus" pitchFamily="18" charset="-78"/>
                <a:ea typeface="Times New Roman"/>
                <a:cs typeface="Andalus" pitchFamily="18" charset="-78"/>
              </a:rPr>
              <a:t>.</a:t>
            </a:r>
            <a:r>
              <a:rPr lang="en-US" sz="2800" dirty="0">
                <a:latin typeface="Andalus" pitchFamily="18" charset="-78"/>
                <a:ea typeface="Calibri"/>
                <a:cs typeface="Andalus" pitchFamily="18" charset="-78"/>
              </a:rPr>
              <a:t> </a:t>
            </a:r>
            <a:r>
              <a:rPr lang="en-US" sz="2800" i="1" dirty="0">
                <a:latin typeface="Andalus" pitchFamily="18" charset="-78"/>
                <a:ea typeface="Calibri"/>
                <a:cs typeface="Andalus" pitchFamily="18" charset="-78"/>
              </a:rPr>
              <a:t>M. </a:t>
            </a:r>
            <a:r>
              <a:rPr lang="en-US" sz="2800" i="1" dirty="0" err="1">
                <a:latin typeface="Andalus" pitchFamily="18" charset="-78"/>
                <a:ea typeface="Calibri"/>
                <a:cs typeface="Andalus" pitchFamily="18" charset="-78"/>
              </a:rPr>
              <a:t>pneumoniae</a:t>
            </a:r>
            <a:r>
              <a:rPr lang="en-US" sz="2800" i="1" dirty="0">
                <a:latin typeface="Andalus" pitchFamily="18" charset="-78"/>
                <a:ea typeface="Calibri"/>
                <a:cs typeface="Andalus" pitchFamily="18" charset="-78"/>
              </a:rPr>
              <a:t> </a:t>
            </a:r>
            <a:r>
              <a:rPr lang="en-US" sz="2800" dirty="0">
                <a:latin typeface="Andalus" pitchFamily="18" charset="-78"/>
                <a:ea typeface="Calibri"/>
                <a:cs typeface="Andalus" pitchFamily="18" charset="-78"/>
              </a:rPr>
              <a:t>and </a:t>
            </a:r>
            <a:r>
              <a:rPr lang="en-US" sz="2800" i="1" dirty="0" err="1">
                <a:latin typeface="Andalus" pitchFamily="18" charset="-78"/>
                <a:ea typeface="Calibri"/>
                <a:cs typeface="Andalus" pitchFamily="18" charset="-78"/>
              </a:rPr>
              <a:t>Chlamydophila</a:t>
            </a:r>
            <a:r>
              <a:rPr lang="en-US" sz="2800" i="1" dirty="0">
                <a:latin typeface="Andalus" pitchFamily="18" charset="-78"/>
                <a:ea typeface="Calibri"/>
                <a:cs typeface="Andalus" pitchFamily="18" charset="-78"/>
              </a:rPr>
              <a:t> </a:t>
            </a:r>
            <a:r>
              <a:rPr lang="en-US" sz="2800" i="1" dirty="0" err="1">
                <a:latin typeface="Andalus" pitchFamily="18" charset="-78"/>
                <a:ea typeface="Calibri"/>
                <a:cs typeface="Andalus" pitchFamily="18" charset="-78"/>
              </a:rPr>
              <a:t>pneumoniae</a:t>
            </a:r>
            <a:r>
              <a:rPr lang="en-US" sz="2800" i="1" dirty="0">
                <a:latin typeface="Andalus" pitchFamily="18" charset="-78"/>
                <a:ea typeface="Calibri"/>
                <a:cs typeface="Andalus" pitchFamily="18" charset="-78"/>
              </a:rPr>
              <a:t> </a:t>
            </a:r>
            <a:r>
              <a:rPr lang="en-US" sz="2800" dirty="0">
                <a:latin typeface="Andalus" pitchFamily="18" charset="-78"/>
                <a:ea typeface="Calibri"/>
                <a:cs typeface="Andalus" pitchFamily="18" charset="-78"/>
              </a:rPr>
              <a:t>are principal causes of </a:t>
            </a:r>
            <a:r>
              <a:rPr lang="en-US" sz="2800" b="1" dirty="0">
                <a:latin typeface="Andalus" pitchFamily="18" charset="-78"/>
                <a:ea typeface="Calibri"/>
                <a:cs typeface="Andalus" pitchFamily="18" charset="-78"/>
              </a:rPr>
              <a:t>atypical pneumonia </a:t>
            </a:r>
            <a:r>
              <a:rPr lang="en-US" sz="2800" dirty="0">
                <a:latin typeface="Andalus" pitchFamily="18" charset="-78"/>
                <a:ea typeface="Times New Roman"/>
                <a:cs typeface="Andalus" pitchFamily="18" charset="-78"/>
              </a:rPr>
              <a:t>.</a:t>
            </a:r>
            <a:r>
              <a:rPr lang="en-US" sz="2800" dirty="0">
                <a:latin typeface="Andalus" pitchFamily="18" charset="-78"/>
                <a:ea typeface="Calibri"/>
                <a:cs typeface="Andalus" pitchFamily="18" charset="-78"/>
              </a:rPr>
              <a:t> Common infecting bacterial agents by age are  :</a:t>
            </a:r>
          </a:p>
          <a:p>
            <a:pPr algn="just" rtl="0">
              <a:lnSpc>
                <a:spcPct val="115000"/>
              </a:lnSpc>
              <a:spcAft>
                <a:spcPts val="0"/>
              </a:spcAft>
            </a:pPr>
            <a:r>
              <a:rPr lang="en-US" sz="2800" dirty="0">
                <a:latin typeface="Andalus" pitchFamily="18" charset="-78"/>
                <a:ea typeface="Calibri"/>
                <a:cs typeface="Andalus" pitchFamily="18" charset="-78"/>
              </a:rPr>
              <a:t>1-</a:t>
            </a:r>
            <a:r>
              <a:rPr lang="en-US" sz="2800" b="1" dirty="0">
                <a:latin typeface="Andalus" pitchFamily="18" charset="-78"/>
                <a:ea typeface="Calibri"/>
                <a:cs typeface="Andalus" pitchFamily="18" charset="-78"/>
              </a:rPr>
              <a:t>Neonates</a:t>
            </a:r>
            <a:r>
              <a:rPr lang="en-US" sz="2800" i="1" dirty="0">
                <a:latin typeface="Andalus" pitchFamily="18" charset="-78"/>
                <a:ea typeface="Calibri"/>
                <a:cs typeface="Andalus" pitchFamily="18" charset="-78"/>
              </a:rPr>
              <a:t>: </a:t>
            </a:r>
            <a:r>
              <a:rPr lang="en-US" sz="2800" dirty="0">
                <a:latin typeface="Andalus" pitchFamily="18" charset="-78"/>
                <a:ea typeface="Calibri"/>
                <a:cs typeface="Andalus" pitchFamily="18" charset="-78"/>
              </a:rPr>
              <a:t>group B streptococcus, </a:t>
            </a:r>
            <a:r>
              <a:rPr lang="en-US" sz="2800" i="1" dirty="0">
                <a:latin typeface="Andalus" pitchFamily="18" charset="-78"/>
                <a:ea typeface="Calibri"/>
                <a:cs typeface="Andalus" pitchFamily="18" charset="-78"/>
              </a:rPr>
              <a:t>Escherichia coli</a:t>
            </a:r>
            <a:r>
              <a:rPr lang="en-US" sz="2800" dirty="0">
                <a:latin typeface="Andalus" pitchFamily="18" charset="-78"/>
                <a:ea typeface="Calibri"/>
                <a:cs typeface="Andalus" pitchFamily="18" charset="-78"/>
              </a:rPr>
              <a:t>, </a:t>
            </a:r>
            <a:r>
              <a:rPr lang="en-US" sz="2800" i="1" dirty="0" err="1">
                <a:latin typeface="Andalus" pitchFamily="18" charset="-78"/>
                <a:ea typeface="Calibri"/>
                <a:cs typeface="Andalus" pitchFamily="18" charset="-78"/>
              </a:rPr>
              <a:t>Klebsiella</a:t>
            </a:r>
            <a:r>
              <a:rPr lang="en-US" sz="2800" dirty="0">
                <a:latin typeface="Andalus" pitchFamily="18" charset="-78"/>
                <a:ea typeface="Calibri"/>
                <a:cs typeface="Andalus" pitchFamily="18" charset="-78"/>
              </a:rPr>
              <a:t>, </a:t>
            </a:r>
            <a:r>
              <a:rPr lang="en-US" sz="2800" i="1" dirty="0">
                <a:latin typeface="Andalus" pitchFamily="18" charset="-78"/>
                <a:ea typeface="Calibri"/>
                <a:cs typeface="Andalus" pitchFamily="18" charset="-78"/>
              </a:rPr>
              <a:t>Staphylococcus </a:t>
            </a:r>
            <a:r>
              <a:rPr lang="en-US" sz="2800" i="1" dirty="0" err="1">
                <a:latin typeface="Andalus" pitchFamily="18" charset="-78"/>
                <a:ea typeface="Calibri"/>
                <a:cs typeface="Andalus" pitchFamily="18" charset="-78"/>
              </a:rPr>
              <a:t>aureus</a:t>
            </a:r>
            <a:r>
              <a:rPr lang="en-US" sz="2800" dirty="0">
                <a:latin typeface="Andalus" pitchFamily="18" charset="-78"/>
                <a:ea typeface="Calibri"/>
                <a:cs typeface="Andalus" pitchFamily="18" charset="-78"/>
              </a:rPr>
              <a:t>.</a:t>
            </a:r>
          </a:p>
          <a:p>
            <a:pPr algn="just" rtl="0">
              <a:lnSpc>
                <a:spcPct val="115000"/>
              </a:lnSpc>
              <a:spcAft>
                <a:spcPts val="0"/>
              </a:spcAft>
            </a:pPr>
            <a:r>
              <a:rPr lang="en-US" sz="2800" dirty="0">
                <a:latin typeface="Andalus" pitchFamily="18" charset="-78"/>
                <a:ea typeface="Calibri"/>
                <a:cs typeface="Andalus" pitchFamily="18" charset="-78"/>
              </a:rPr>
              <a:t>2-</a:t>
            </a:r>
            <a:r>
              <a:rPr lang="en-US" sz="2800" b="1" dirty="0">
                <a:latin typeface="Andalus" pitchFamily="18" charset="-78"/>
                <a:ea typeface="Calibri"/>
                <a:cs typeface="Andalus" pitchFamily="18" charset="-78"/>
              </a:rPr>
              <a:t>Infants</a:t>
            </a:r>
            <a:r>
              <a:rPr lang="en-US" sz="2800" i="1" dirty="0">
                <a:latin typeface="Andalus" pitchFamily="18" charset="-78"/>
                <a:ea typeface="Calibri"/>
                <a:cs typeface="Andalus" pitchFamily="18" charset="-78"/>
              </a:rPr>
              <a:t>: </a:t>
            </a:r>
            <a:r>
              <a:rPr lang="en-US" sz="2800" i="1" dirty="0" err="1">
                <a:latin typeface="Andalus" pitchFamily="18" charset="-78"/>
                <a:ea typeface="Calibri"/>
                <a:cs typeface="Andalus" pitchFamily="18" charset="-78"/>
              </a:rPr>
              <a:t>Streptoccus</a:t>
            </a:r>
            <a:r>
              <a:rPr lang="en-US" sz="2800" i="1" dirty="0">
                <a:latin typeface="Andalus" pitchFamily="18" charset="-78"/>
                <a:ea typeface="Calibri"/>
                <a:cs typeface="Andalus" pitchFamily="18" charset="-78"/>
              </a:rPr>
              <a:t> </a:t>
            </a:r>
            <a:r>
              <a:rPr lang="en-US" sz="2800" i="1" dirty="0" err="1">
                <a:latin typeface="Andalus" pitchFamily="18" charset="-78"/>
                <a:ea typeface="Calibri"/>
                <a:cs typeface="Andalus" pitchFamily="18" charset="-78"/>
              </a:rPr>
              <a:t>pneumoniae</a:t>
            </a:r>
            <a:r>
              <a:rPr lang="en-US" sz="2800" dirty="0">
                <a:latin typeface="Andalus" pitchFamily="18" charset="-78"/>
                <a:ea typeface="Calibri"/>
                <a:cs typeface="Andalus" pitchFamily="18" charset="-78"/>
              </a:rPr>
              <a:t>, </a:t>
            </a:r>
            <a:r>
              <a:rPr lang="en-US" sz="2800" i="1" dirty="0">
                <a:latin typeface="Andalus" pitchFamily="18" charset="-78"/>
                <a:ea typeface="Calibri"/>
                <a:cs typeface="Andalus" pitchFamily="18" charset="-78"/>
              </a:rPr>
              <a:t>Chlamydia</a:t>
            </a:r>
            <a:r>
              <a:rPr lang="en-US" sz="2800" dirty="0">
                <a:latin typeface="Andalus" pitchFamily="18" charset="-78"/>
                <a:ea typeface="Calibri"/>
                <a:cs typeface="Andalus" pitchFamily="18" charset="-78"/>
              </a:rPr>
              <a:t>.</a:t>
            </a:r>
          </a:p>
          <a:p>
            <a:pPr algn="l" rtl="0"/>
            <a:r>
              <a:rPr lang="en-US" sz="2800" dirty="0">
                <a:latin typeface="Andalus" pitchFamily="18" charset="-78"/>
                <a:ea typeface="Calibri"/>
                <a:cs typeface="Andalus" pitchFamily="18" charset="-78"/>
              </a:rPr>
              <a:t>3-</a:t>
            </a:r>
            <a:r>
              <a:rPr lang="en-US" sz="2800" b="1" dirty="0">
                <a:latin typeface="Andalus" pitchFamily="18" charset="-78"/>
                <a:ea typeface="Calibri"/>
                <a:cs typeface="Andalus" pitchFamily="18" charset="-78"/>
              </a:rPr>
              <a:t>School</a:t>
            </a:r>
            <a:r>
              <a:rPr lang="en-US" sz="2800" i="1" dirty="0">
                <a:latin typeface="Andalus" pitchFamily="18" charset="-78"/>
                <a:ea typeface="Calibri"/>
                <a:cs typeface="Andalus" pitchFamily="18" charset="-78"/>
              </a:rPr>
              <a:t> </a:t>
            </a:r>
            <a:r>
              <a:rPr lang="en-US" sz="2800" b="1" dirty="0">
                <a:latin typeface="Andalus" pitchFamily="18" charset="-78"/>
                <a:ea typeface="Calibri"/>
                <a:cs typeface="Andalus" pitchFamily="18" charset="-78"/>
              </a:rPr>
              <a:t>age</a:t>
            </a:r>
            <a:r>
              <a:rPr lang="en-US" sz="2800" dirty="0">
                <a:latin typeface="Andalus" pitchFamily="18" charset="-78"/>
                <a:ea typeface="Calibri"/>
                <a:cs typeface="Andalus" pitchFamily="18" charset="-78"/>
              </a:rPr>
              <a:t>: </a:t>
            </a:r>
            <a:r>
              <a:rPr lang="en-US" sz="2800" i="1" dirty="0">
                <a:latin typeface="Andalus" pitchFamily="18" charset="-78"/>
                <a:ea typeface="Calibri"/>
                <a:cs typeface="Andalus" pitchFamily="18" charset="-78"/>
              </a:rPr>
              <a:t>Streptococcus </a:t>
            </a:r>
            <a:r>
              <a:rPr lang="en-US" sz="2800" i="1" dirty="0" err="1">
                <a:latin typeface="Andalus" pitchFamily="18" charset="-78"/>
                <a:ea typeface="Calibri"/>
                <a:cs typeface="Andalus" pitchFamily="18" charset="-78"/>
              </a:rPr>
              <a:t>pneumoniae</a:t>
            </a:r>
            <a:r>
              <a:rPr lang="en-US" sz="2800" dirty="0">
                <a:latin typeface="Andalus" pitchFamily="18" charset="-78"/>
                <a:ea typeface="Calibri"/>
                <a:cs typeface="Andalus" pitchFamily="18" charset="-78"/>
              </a:rPr>
              <a:t>, </a:t>
            </a:r>
            <a:r>
              <a:rPr lang="en-US" sz="2800" i="1" dirty="0">
                <a:latin typeface="Andalus" pitchFamily="18" charset="-78"/>
                <a:ea typeface="Calibri"/>
                <a:cs typeface="Andalus" pitchFamily="18" charset="-78"/>
              </a:rPr>
              <a:t>Staphylococcus </a:t>
            </a:r>
            <a:r>
              <a:rPr lang="en-US" sz="2800" i="1" dirty="0" err="1">
                <a:latin typeface="Andalus" pitchFamily="18" charset="-78"/>
                <a:ea typeface="Calibri"/>
                <a:cs typeface="Andalus" pitchFamily="18" charset="-78"/>
              </a:rPr>
              <a:t>aureus</a:t>
            </a:r>
            <a:r>
              <a:rPr lang="en-US" sz="2800" dirty="0">
                <a:latin typeface="Andalus" pitchFamily="18" charset="-78"/>
                <a:ea typeface="Calibri"/>
                <a:cs typeface="Andalus" pitchFamily="18" charset="-78"/>
              </a:rPr>
              <a:t>, group A streptococcus, </a:t>
            </a:r>
            <a:r>
              <a:rPr lang="en-US" sz="2800" i="1" dirty="0" err="1">
                <a:latin typeface="Andalus" pitchFamily="18" charset="-78"/>
                <a:ea typeface="Calibri"/>
                <a:cs typeface="Andalus" pitchFamily="18" charset="-78"/>
              </a:rPr>
              <a:t>Bordetella</a:t>
            </a:r>
            <a:r>
              <a:rPr lang="en-US" sz="2800" i="1" dirty="0">
                <a:latin typeface="Andalus" pitchFamily="18" charset="-78"/>
                <a:ea typeface="Calibri"/>
                <a:cs typeface="Andalus" pitchFamily="18" charset="-78"/>
              </a:rPr>
              <a:t> pertussis</a:t>
            </a:r>
            <a:r>
              <a:rPr lang="en-US" sz="2800" dirty="0">
                <a:latin typeface="Andalus" pitchFamily="18" charset="-78"/>
                <a:ea typeface="Calibri"/>
                <a:cs typeface="Andalus" pitchFamily="18" charset="-78"/>
              </a:rPr>
              <a:t>, </a:t>
            </a:r>
            <a:r>
              <a:rPr lang="en-US" sz="2800" i="1" dirty="0">
                <a:latin typeface="Andalus" pitchFamily="18" charset="-78"/>
                <a:ea typeface="Calibri"/>
                <a:cs typeface="Andalus" pitchFamily="18" charset="-78"/>
              </a:rPr>
              <a:t>Mycoplasma </a:t>
            </a:r>
            <a:r>
              <a:rPr lang="en-US" sz="2800" i="1" dirty="0" err="1">
                <a:latin typeface="Andalus" pitchFamily="18" charset="-78"/>
                <a:ea typeface="Calibri"/>
                <a:cs typeface="Andalus" pitchFamily="18" charset="-78"/>
              </a:rPr>
              <a:t>pneumoniae</a:t>
            </a:r>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2298035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l"/>
            <a:r>
              <a:rPr lang="en-US" sz="4000" dirty="0" smtClean="0">
                <a:solidFill>
                  <a:srgbClr val="FF0000"/>
                </a:solidFill>
                <a:latin typeface="Andalus" pitchFamily="18" charset="-78"/>
                <a:cs typeface="Andalus" pitchFamily="18" charset="-78"/>
              </a:rPr>
              <a:t>Clinical manifestation</a:t>
            </a:r>
            <a:endParaRPr lang="ar-IQ" sz="40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p:txBody>
          <a:bodyPr>
            <a:normAutofit lnSpcReduction="10000"/>
          </a:bodyPr>
          <a:lstStyle/>
          <a:p>
            <a:pPr algn="just" rtl="0">
              <a:lnSpc>
                <a:spcPct val="115000"/>
              </a:lnSpc>
              <a:spcAft>
                <a:spcPts val="0"/>
              </a:spcAft>
            </a:pPr>
            <a:r>
              <a:rPr lang="en-US" sz="2800" dirty="0">
                <a:latin typeface="Andalus" pitchFamily="18" charset="-78"/>
                <a:ea typeface="Calibri"/>
                <a:cs typeface="Andalus" pitchFamily="18" charset="-78"/>
              </a:rPr>
              <a:t>In many cases these symptoms are preceded by minor upper respiratory tract infection symptoms. The patient may also be complaining of </a:t>
            </a:r>
            <a:r>
              <a:rPr lang="en-US" sz="2800" dirty="0" err="1">
                <a:latin typeface="Andalus" pitchFamily="18" charset="-78"/>
                <a:ea typeface="Calibri"/>
                <a:cs typeface="Andalus" pitchFamily="18" charset="-78"/>
              </a:rPr>
              <a:t>pleuritic</a:t>
            </a:r>
            <a:r>
              <a:rPr lang="en-US" sz="2800" dirty="0">
                <a:latin typeface="Andalus" pitchFamily="18" charset="-78"/>
                <a:ea typeface="Calibri"/>
                <a:cs typeface="Andalus" pitchFamily="18" charset="-78"/>
              </a:rPr>
              <a:t> chest pain or abdominal pain. The typical history will have:</a:t>
            </a:r>
          </a:p>
          <a:p>
            <a:pPr algn="just" rtl="0">
              <a:lnSpc>
                <a:spcPct val="115000"/>
              </a:lnSpc>
              <a:spcAft>
                <a:spcPts val="0"/>
              </a:spcAft>
            </a:pPr>
            <a:r>
              <a:rPr lang="en-US" sz="2800" dirty="0" smtClean="0">
                <a:latin typeface="Andalus" pitchFamily="18" charset="-78"/>
                <a:ea typeface="Calibri"/>
                <a:cs typeface="Andalus" pitchFamily="18" charset="-78"/>
              </a:rPr>
              <a:t> </a:t>
            </a:r>
            <a:r>
              <a:rPr lang="en-US" sz="2800" b="1" dirty="0">
                <a:latin typeface="Andalus" pitchFamily="18" charset="-78"/>
                <a:ea typeface="Calibri"/>
                <a:cs typeface="Andalus" pitchFamily="18" charset="-78"/>
              </a:rPr>
              <a:t>Temperature</a:t>
            </a:r>
            <a:r>
              <a:rPr lang="en-US" sz="2800" dirty="0">
                <a:latin typeface="Andalus" pitchFamily="18" charset="-78"/>
                <a:ea typeface="Calibri"/>
                <a:cs typeface="Andalus" pitchFamily="18" charset="-78"/>
              </a:rPr>
              <a:t> </a:t>
            </a:r>
            <a:r>
              <a:rPr lang="en-US" sz="2800" u="sng" dirty="0">
                <a:latin typeface="Andalus" pitchFamily="18" charset="-78"/>
                <a:ea typeface="Calibri"/>
                <a:cs typeface="Andalus" pitchFamily="18" charset="-78"/>
              </a:rPr>
              <a:t>&gt;</a:t>
            </a:r>
            <a:r>
              <a:rPr lang="en-US" sz="2800" dirty="0">
                <a:latin typeface="Andalus" pitchFamily="18" charset="-78"/>
                <a:ea typeface="Calibri"/>
                <a:cs typeface="Andalus" pitchFamily="18" charset="-78"/>
              </a:rPr>
              <a:t> 38.5 </a:t>
            </a:r>
            <a:r>
              <a:rPr lang="en-US" sz="2800" baseline="30000" dirty="0">
                <a:latin typeface="Andalus" pitchFamily="18" charset="-78"/>
                <a:ea typeface="Calibri"/>
                <a:cs typeface="Andalus" pitchFamily="18" charset="-78"/>
              </a:rPr>
              <a:t>0</a:t>
            </a:r>
            <a:r>
              <a:rPr lang="en-US" sz="2800" dirty="0">
                <a:latin typeface="Andalus" pitchFamily="18" charset="-78"/>
                <a:ea typeface="Calibri"/>
                <a:cs typeface="Andalus" pitchFamily="18" charset="-78"/>
              </a:rPr>
              <a:t>C;</a:t>
            </a:r>
          </a:p>
          <a:p>
            <a:pPr algn="just" rtl="0">
              <a:lnSpc>
                <a:spcPct val="115000"/>
              </a:lnSpc>
              <a:spcAft>
                <a:spcPts val="0"/>
              </a:spcAft>
            </a:pPr>
            <a:r>
              <a:rPr lang="en-US" sz="2800" dirty="0" smtClean="0">
                <a:latin typeface="Andalus" pitchFamily="18" charset="-78"/>
                <a:ea typeface="Calibri"/>
                <a:cs typeface="Andalus" pitchFamily="18" charset="-78"/>
              </a:rPr>
              <a:t> </a:t>
            </a:r>
            <a:r>
              <a:rPr lang="en-US" sz="2800" b="1" dirty="0">
                <a:latin typeface="Andalus" pitchFamily="18" charset="-78"/>
                <a:ea typeface="Calibri"/>
                <a:cs typeface="Andalus" pitchFamily="18" charset="-78"/>
              </a:rPr>
              <a:t>Tachypnea</a:t>
            </a:r>
            <a:r>
              <a:rPr lang="en-US" sz="2800" dirty="0">
                <a:latin typeface="Andalus" pitchFamily="18" charset="-78"/>
                <a:ea typeface="Calibri"/>
                <a:cs typeface="Andalus" pitchFamily="18" charset="-78"/>
              </a:rPr>
              <a:t> </a:t>
            </a:r>
            <a:r>
              <a:rPr lang="en-US" sz="2800" b="1" dirty="0">
                <a:latin typeface="Andalus" pitchFamily="18" charset="-78"/>
                <a:ea typeface="Calibri"/>
                <a:cs typeface="Andalus" pitchFamily="18" charset="-78"/>
              </a:rPr>
              <a:t>and Shortness of breath</a:t>
            </a:r>
            <a:r>
              <a:rPr lang="en-US" sz="2800" dirty="0">
                <a:latin typeface="Andalus" pitchFamily="18" charset="-78"/>
                <a:ea typeface="Calibri"/>
                <a:cs typeface="Andalus" pitchFamily="18" charset="-78"/>
              </a:rPr>
              <a:t>;</a:t>
            </a:r>
          </a:p>
          <a:p>
            <a:pPr algn="just" rtl="0">
              <a:lnSpc>
                <a:spcPct val="115000"/>
              </a:lnSpc>
              <a:spcAft>
                <a:spcPts val="0"/>
              </a:spcAft>
            </a:pPr>
            <a:r>
              <a:rPr lang="en-US" sz="2800" dirty="0" smtClean="0">
                <a:latin typeface="Andalus" pitchFamily="18" charset="-78"/>
                <a:ea typeface="Calibri"/>
                <a:cs typeface="Andalus" pitchFamily="18" charset="-78"/>
              </a:rPr>
              <a:t> </a:t>
            </a:r>
            <a:r>
              <a:rPr lang="en-US" sz="2800" b="1" dirty="0">
                <a:latin typeface="Andalus" pitchFamily="18" charset="-78"/>
                <a:ea typeface="Calibri"/>
                <a:cs typeface="Andalus" pitchFamily="18" charset="-78"/>
              </a:rPr>
              <a:t>Cough</a:t>
            </a:r>
            <a:r>
              <a:rPr lang="en-US" sz="2800" dirty="0">
                <a:latin typeface="Andalus" pitchFamily="18" charset="-78"/>
                <a:ea typeface="Calibri"/>
                <a:cs typeface="Andalus" pitchFamily="18" charset="-78"/>
              </a:rPr>
              <a:t>; [with sputum production in older children (&gt;7yrs)]</a:t>
            </a:r>
            <a:r>
              <a:rPr lang="en-US" sz="2800" dirty="0">
                <a:latin typeface="Andalus" pitchFamily="18" charset="-78"/>
                <a:ea typeface="Times New Roman"/>
                <a:cs typeface="Andalus" pitchFamily="18" charset="-78"/>
              </a:rPr>
              <a:t>.</a:t>
            </a:r>
            <a:endParaRPr lang="en-US" sz="2800" dirty="0">
              <a:latin typeface="Andalus" pitchFamily="18" charset="-78"/>
              <a:ea typeface="Calibri"/>
              <a:cs typeface="Andalus" pitchFamily="18" charset="-78"/>
            </a:endParaRPr>
          </a:p>
          <a:p>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4255540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FF0000"/>
                </a:solidFill>
                <a:latin typeface="Andalus" pitchFamily="18" charset="-78"/>
                <a:cs typeface="Andalus" pitchFamily="18" charset="-78"/>
              </a:rPr>
              <a:t>Diagnosis</a:t>
            </a:r>
            <a:endParaRPr lang="ar-IQ" sz="40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p:txBody>
          <a:bodyPr/>
          <a:lstStyle/>
          <a:p>
            <a:pPr algn="just" rtl="0">
              <a:lnSpc>
                <a:spcPct val="115000"/>
              </a:lnSpc>
              <a:spcAft>
                <a:spcPts val="0"/>
              </a:spcAft>
            </a:pPr>
            <a:r>
              <a:rPr lang="en-US" dirty="0">
                <a:latin typeface="Andalus" pitchFamily="18" charset="-78"/>
                <a:ea typeface="Calibri"/>
                <a:cs typeface="Andalus" pitchFamily="18" charset="-78"/>
              </a:rPr>
              <a:t>Diagnosis of pneumonia in many cases is made based on the </a:t>
            </a:r>
            <a:r>
              <a:rPr lang="en-US" b="1" dirty="0">
                <a:latin typeface="Andalus" pitchFamily="18" charset="-78"/>
                <a:ea typeface="Calibri"/>
                <a:cs typeface="Andalus" pitchFamily="18" charset="-78"/>
              </a:rPr>
              <a:t>presence of clinical signs and symptoms.</a:t>
            </a:r>
            <a:endParaRPr lang="en-US" dirty="0">
              <a:latin typeface="Andalus" pitchFamily="18" charset="-78"/>
              <a:ea typeface="Calibri"/>
              <a:cs typeface="Andalus" pitchFamily="18" charset="-78"/>
            </a:endParaRPr>
          </a:p>
          <a:p>
            <a:pPr algn="just" rtl="0">
              <a:lnSpc>
                <a:spcPct val="115000"/>
              </a:lnSpc>
              <a:spcAft>
                <a:spcPts val="0"/>
              </a:spcAft>
            </a:pPr>
            <a:r>
              <a:rPr lang="en-US" b="1" dirty="0" smtClean="0">
                <a:latin typeface="Andalus" pitchFamily="18" charset="-78"/>
                <a:ea typeface="Calibri"/>
                <a:cs typeface="Andalus" pitchFamily="18" charset="-78"/>
              </a:rPr>
              <a:t>Chest </a:t>
            </a:r>
            <a:r>
              <a:rPr lang="en-US" b="1" dirty="0">
                <a:latin typeface="Andalus" pitchFamily="18" charset="-78"/>
                <a:ea typeface="Calibri"/>
                <a:cs typeface="Andalus" pitchFamily="18" charset="-78"/>
              </a:rPr>
              <a:t>x-ray</a:t>
            </a:r>
            <a:r>
              <a:rPr lang="en-US" dirty="0">
                <a:latin typeface="Andalus" pitchFamily="18" charset="-78"/>
                <a:ea typeface="Calibri"/>
                <a:cs typeface="Andalus" pitchFamily="18" charset="-78"/>
              </a:rPr>
              <a:t>  are often used to confirm the diagnosis.</a:t>
            </a:r>
          </a:p>
          <a:p>
            <a:endParaRPr lang="ar-IQ" dirty="0">
              <a:latin typeface="Andalus" pitchFamily="18" charset="-78"/>
              <a:cs typeface="Andalus" pitchFamily="18" charset="-78"/>
            </a:endParaRPr>
          </a:p>
        </p:txBody>
      </p:sp>
    </p:spTree>
    <p:extLst>
      <p:ext uri="{BB962C8B-B14F-4D97-AF65-F5344CB8AC3E}">
        <p14:creationId xmlns:p14="http://schemas.microsoft.com/office/powerpoint/2010/main" val="2612794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4375" y="1447800"/>
            <a:ext cx="6400800" cy="4800600"/>
          </a:xfrm>
        </p:spPr>
      </p:pic>
    </p:spTree>
    <p:extLst>
      <p:ext uri="{BB962C8B-B14F-4D97-AF65-F5344CB8AC3E}">
        <p14:creationId xmlns:p14="http://schemas.microsoft.com/office/powerpoint/2010/main" val="3734200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0000"/>
                </a:solidFill>
                <a:latin typeface="Andalus" pitchFamily="18" charset="-78"/>
                <a:cs typeface="Andalus" pitchFamily="18" charset="-78"/>
              </a:rPr>
              <a:t>Treatment                                         </a:t>
            </a:r>
            <a:endParaRPr lang="ar-IQ" sz="40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p:txBody>
          <a:bodyPr/>
          <a:lstStyle/>
          <a:p>
            <a:pPr algn="l" rtl="0"/>
            <a:r>
              <a:rPr lang="en-US" dirty="0" smtClean="0">
                <a:latin typeface="Andalus" pitchFamily="18" charset="-78"/>
                <a:ea typeface="Calibri"/>
                <a:cs typeface="Andalus" pitchFamily="18" charset="-78"/>
              </a:rPr>
              <a:t>Oral </a:t>
            </a:r>
            <a:r>
              <a:rPr lang="en-US" dirty="0">
                <a:latin typeface="Andalus" pitchFamily="18" charset="-78"/>
                <a:ea typeface="Calibri"/>
                <a:cs typeface="Andalus" pitchFamily="18" charset="-78"/>
              </a:rPr>
              <a:t>antibiotics are safe and effective in the treatment of community acquired pneumonia. IV antibiotics are used in children who cannot absorb oral antibiotics or in those with severe symptoms.</a:t>
            </a:r>
          </a:p>
          <a:p>
            <a:endParaRPr lang="ar-IQ" dirty="0">
              <a:latin typeface="Andalus" pitchFamily="18" charset="-78"/>
              <a:cs typeface="Andalus" pitchFamily="18" charset="-78"/>
            </a:endParaRPr>
          </a:p>
        </p:txBody>
      </p:sp>
    </p:spTree>
    <p:extLst>
      <p:ext uri="{BB962C8B-B14F-4D97-AF65-F5344CB8AC3E}">
        <p14:creationId xmlns:p14="http://schemas.microsoft.com/office/powerpoint/2010/main" val="2642298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صورة 5"/>
          <p:cNvPicPr>
            <a:picLocks noGrp="1"/>
          </p:cNvPicPr>
          <p:nvPr>
            <p:ph idx="1"/>
          </p:nvPr>
        </p:nvPicPr>
        <p:blipFill>
          <a:blip r:embed="rId2" cstate="print">
            <a:lum bright="-12000" contrast="57000"/>
          </a:blip>
          <a:stretch>
            <a:fillRect/>
          </a:stretch>
        </p:blipFill>
        <p:spPr bwMode="auto">
          <a:xfrm>
            <a:off x="762000" y="838200"/>
            <a:ext cx="7467600" cy="5486400"/>
          </a:xfrm>
          <a:prstGeom prst="rect">
            <a:avLst/>
          </a:prstGeom>
          <a:noFill/>
          <a:ln w="9525">
            <a:noFill/>
            <a:miter lim="800000"/>
            <a:headEnd/>
            <a:tailEnd/>
          </a:ln>
        </p:spPr>
      </p:pic>
    </p:spTree>
    <p:extLst>
      <p:ext uri="{BB962C8B-B14F-4D97-AF65-F5344CB8AC3E}">
        <p14:creationId xmlns:p14="http://schemas.microsoft.com/office/powerpoint/2010/main" val="24837462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l" rtl="0">
              <a:lnSpc>
                <a:spcPct val="115000"/>
              </a:lnSpc>
              <a:spcAft>
                <a:spcPts val="0"/>
              </a:spcAft>
            </a:pPr>
            <a:r>
              <a:rPr lang="en-US" sz="2800" b="1" dirty="0">
                <a:solidFill>
                  <a:srgbClr val="FF0000"/>
                </a:solidFill>
                <a:latin typeface="Andalus" pitchFamily="18" charset="-78"/>
                <a:ea typeface="Calibri"/>
                <a:cs typeface="Andalus" pitchFamily="18" charset="-78"/>
              </a:rPr>
              <a:t>Supportive therapies </a:t>
            </a:r>
            <a:r>
              <a:rPr lang="en-US" sz="2800" dirty="0">
                <a:solidFill>
                  <a:srgbClr val="FF0000"/>
                </a:solidFill>
                <a:latin typeface="Andalus" pitchFamily="18" charset="-78"/>
                <a:ea typeface="Calibri"/>
                <a:cs typeface="Andalus" pitchFamily="18" charset="-78"/>
              </a:rPr>
              <a:t> </a:t>
            </a:r>
            <a:r>
              <a:rPr lang="en-US" sz="2800" dirty="0">
                <a:latin typeface="Andalus" pitchFamily="18" charset="-78"/>
                <a:ea typeface="Calibri"/>
                <a:cs typeface="Andalus" pitchFamily="18" charset="-78"/>
              </a:rPr>
              <a:t>Consider whether any of the following are needed:</a:t>
            </a:r>
          </a:p>
          <a:p>
            <a:pPr algn="l" rtl="0">
              <a:lnSpc>
                <a:spcPct val="115000"/>
              </a:lnSpc>
              <a:spcAft>
                <a:spcPts val="0"/>
              </a:spcAft>
            </a:pPr>
            <a:r>
              <a:rPr lang="en-US" sz="2800" dirty="0" smtClean="0">
                <a:latin typeface="Andalus" pitchFamily="18" charset="-78"/>
                <a:ea typeface="Calibri"/>
                <a:cs typeface="Andalus" pitchFamily="18" charset="-78"/>
              </a:rPr>
              <a:t> </a:t>
            </a:r>
            <a:r>
              <a:rPr lang="en-US" sz="2800" b="1" dirty="0">
                <a:latin typeface="Andalus" pitchFamily="18" charset="-78"/>
                <a:ea typeface="Calibri"/>
                <a:cs typeface="Andalus" pitchFamily="18" charset="-78"/>
              </a:rPr>
              <a:t>Antipyretics</a:t>
            </a:r>
            <a:r>
              <a:rPr lang="en-US" sz="2800" dirty="0">
                <a:latin typeface="Andalus" pitchFamily="18" charset="-78"/>
                <a:ea typeface="Calibri"/>
                <a:cs typeface="Andalus" pitchFamily="18" charset="-78"/>
              </a:rPr>
              <a:t> for fever.</a:t>
            </a:r>
          </a:p>
          <a:p>
            <a:pPr algn="l" rtl="0">
              <a:lnSpc>
                <a:spcPct val="115000"/>
              </a:lnSpc>
              <a:spcAft>
                <a:spcPts val="0"/>
              </a:spcAft>
            </a:pPr>
            <a:r>
              <a:rPr lang="en-US" sz="2800" dirty="0" smtClean="0">
                <a:latin typeface="Andalus" pitchFamily="18" charset="-78"/>
                <a:ea typeface="Calibri"/>
                <a:cs typeface="Andalus" pitchFamily="18" charset="-78"/>
              </a:rPr>
              <a:t> </a:t>
            </a:r>
            <a:r>
              <a:rPr lang="en-US" sz="2800" b="1" dirty="0">
                <a:latin typeface="Andalus" pitchFamily="18" charset="-78"/>
                <a:ea typeface="Calibri"/>
                <a:cs typeface="Andalus" pitchFamily="18" charset="-78"/>
              </a:rPr>
              <a:t>IV fluids</a:t>
            </a:r>
            <a:r>
              <a:rPr lang="en-US" sz="2800" dirty="0">
                <a:latin typeface="Andalus" pitchFamily="18" charset="-78"/>
                <a:ea typeface="Calibri"/>
                <a:cs typeface="Andalus" pitchFamily="18" charset="-78"/>
              </a:rPr>
              <a:t>: consider if dehydrated or not drinking.</a:t>
            </a:r>
          </a:p>
          <a:p>
            <a:pPr marL="0" indent="0" algn="l" rtl="0">
              <a:buNone/>
            </a:pPr>
            <a:r>
              <a:rPr lang="en-US" sz="2800" dirty="0">
                <a:latin typeface="Andalus" pitchFamily="18" charset="-78"/>
                <a:ea typeface="Calibri"/>
                <a:cs typeface="Andalus" pitchFamily="18" charset="-78"/>
              </a:rPr>
              <a:t>• Supplemental </a:t>
            </a:r>
            <a:r>
              <a:rPr lang="en-US" sz="2800" b="1" dirty="0">
                <a:latin typeface="Andalus" pitchFamily="18" charset="-78"/>
                <a:ea typeface="Calibri"/>
                <a:cs typeface="Andalus" pitchFamily="18" charset="-78"/>
              </a:rPr>
              <a:t>oxygen</a:t>
            </a:r>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1551591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FF0000"/>
                </a:solidFill>
                <a:latin typeface="Andalus" pitchFamily="18" charset="-78"/>
                <a:cs typeface="Andalus" pitchFamily="18" charset="-78"/>
              </a:rPr>
              <a:t>Meningitis </a:t>
            </a:r>
            <a:endParaRPr lang="ar-IQ" sz="40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p:txBody>
          <a:bodyPr/>
          <a:lstStyle/>
          <a:p>
            <a:pPr algn="l" rtl="0"/>
            <a:r>
              <a:rPr lang="en-US" b="1" dirty="0" smtClean="0">
                <a:effectLst/>
                <a:latin typeface="Times New Roman"/>
                <a:ea typeface="Calibri"/>
              </a:rPr>
              <a:t>Meningitis</a:t>
            </a:r>
            <a:r>
              <a:rPr lang="en-US" dirty="0" smtClean="0">
                <a:effectLst/>
                <a:latin typeface="Times New Roman"/>
                <a:ea typeface="Calibri"/>
              </a:rPr>
              <a:t> is an inflammation of the membranes (the meninges), whereas </a:t>
            </a:r>
            <a:r>
              <a:rPr lang="en-US" b="1" dirty="0" smtClean="0">
                <a:effectLst/>
                <a:latin typeface="Times New Roman"/>
                <a:ea typeface="Calibri"/>
              </a:rPr>
              <a:t>encephalitis</a:t>
            </a:r>
            <a:r>
              <a:rPr lang="en-US" dirty="0" smtClean="0">
                <a:effectLst/>
                <a:latin typeface="Times New Roman"/>
                <a:ea typeface="Calibri"/>
              </a:rPr>
              <a:t> is an inflammation of the brain tissue. </a:t>
            </a:r>
            <a:r>
              <a:rPr lang="en-US" b="1" dirty="0" smtClean="0">
                <a:effectLst/>
                <a:latin typeface="Times New Roman"/>
                <a:ea typeface="Calibri"/>
              </a:rPr>
              <a:t>75% of cases of meningitis are believed to occur in those &lt;15yrs of age</a:t>
            </a:r>
            <a:r>
              <a:rPr lang="en-US" dirty="0" smtClean="0">
                <a:effectLst/>
                <a:latin typeface="Times New Roman"/>
                <a:ea typeface="Calibri"/>
              </a:rPr>
              <a:t>.</a:t>
            </a:r>
            <a:endParaRPr lang="ar-IQ" dirty="0"/>
          </a:p>
        </p:txBody>
      </p:sp>
    </p:spTree>
    <p:extLst>
      <p:ext uri="{BB962C8B-B14F-4D97-AF65-F5344CB8AC3E}">
        <p14:creationId xmlns:p14="http://schemas.microsoft.com/office/powerpoint/2010/main" val="1138727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itchFamily="18" charset="-78"/>
                <a:cs typeface="Andalus" pitchFamily="18" charset="-78"/>
              </a:rPr>
              <a:t>Bronchiolitis</a:t>
            </a:r>
            <a:endParaRPr lang="ar-IQ" dirty="0">
              <a:latin typeface="Andalus" pitchFamily="18" charset="-78"/>
              <a:cs typeface="Andalus" pitchFamily="18" charset="-78"/>
            </a:endParaRPr>
          </a:p>
        </p:txBody>
      </p:sp>
      <p:graphicFrame>
        <p:nvGraphicFramePr>
          <p:cNvPr id="10" name="Content Placeholder 9"/>
          <p:cNvGraphicFramePr>
            <a:graphicFrameLocks noGrp="1"/>
          </p:cNvGraphicFramePr>
          <p:nvPr>
            <p:ph idx="1"/>
          </p:nvPr>
        </p:nvGraphicFramePr>
        <p:xfrm>
          <a:off x="457200" y="3722973"/>
          <a:ext cx="8229600" cy="280416"/>
        </p:xfrm>
        <a:graphic>
          <a:graphicData uri="http://schemas.openxmlformats.org/drawingml/2006/table">
            <a:tbl>
              <a:tblPr firstRow="1" firstCol="1" bandRow="1"/>
              <a:tblGrid>
                <a:gridCol w="8229600"/>
              </a:tblGrid>
              <a:tr h="0">
                <a:tc>
                  <a:txBody>
                    <a:bodyPr/>
                    <a:lstStyle/>
                    <a:p>
                      <a:pPr algn="just" rtl="0">
                        <a:lnSpc>
                          <a:spcPct val="115000"/>
                        </a:lnSpc>
                        <a:spcAft>
                          <a:spcPts val="0"/>
                        </a:spcAft>
                      </a:pPr>
                      <a:r>
                        <a:rPr lang="en-US" sz="1600" b="1">
                          <a:solidFill>
                            <a:srgbClr val="0070C0"/>
                          </a:solidFill>
                          <a:effectLst/>
                          <a:latin typeface="Times-Roman"/>
                          <a:ea typeface="Calibri"/>
                          <a:cs typeface="Times-Roman"/>
                        </a:rPr>
                        <a:t>1-Bronchiolitis</a:t>
                      </a:r>
                      <a:r>
                        <a:rPr lang="en-US" sz="1600" b="1">
                          <a:effectLst/>
                          <a:latin typeface="Times-Roman"/>
                          <a:ea typeface="Calibri"/>
                          <a:cs typeface="Times-Roman"/>
                        </a:rPr>
                        <a:t> </a:t>
                      </a:r>
                      <a:endParaRPr lang="en-US" sz="1100">
                        <a:effectLst/>
                        <a:latin typeface="Calibri"/>
                        <a:ea typeface="Calibri"/>
                        <a:cs typeface="Arial"/>
                      </a:endParaRPr>
                    </a:p>
                  </a:txBody>
                  <a:tcPr marL="0" marR="0" marT="0" marB="0" anchor="ctr">
                    <a:lnL>
                      <a:noFill/>
                    </a:lnL>
                    <a:lnR>
                      <a:noFill/>
                    </a:lnR>
                    <a:lnT>
                      <a:noFill/>
                    </a:lnT>
                    <a:lnB>
                      <a:noFill/>
                    </a:lnB>
                    <a:solidFill>
                      <a:srgbClr val="FFFFFF"/>
                    </a:solidFill>
                  </a:tcPr>
                </a:tc>
              </a:tr>
            </a:tbl>
          </a:graphicData>
        </a:graphic>
      </p:graphicFrame>
      <p:graphicFrame>
        <p:nvGraphicFramePr>
          <p:cNvPr id="11" name="Table 10"/>
          <p:cNvGraphicFramePr>
            <a:graphicFrameLocks noGrp="1"/>
          </p:cNvGraphicFramePr>
          <p:nvPr/>
        </p:nvGraphicFramePr>
        <p:xfrm>
          <a:off x="457200" y="3758025"/>
          <a:ext cx="8229600" cy="210312"/>
        </p:xfrm>
        <a:graphic>
          <a:graphicData uri="http://schemas.openxmlformats.org/drawingml/2006/table">
            <a:tbl>
              <a:tblPr firstRow="1" firstCol="1" bandRow="1"/>
              <a:tblGrid>
                <a:gridCol w="8229600"/>
              </a:tblGrid>
              <a:tr h="0">
                <a:tc>
                  <a:txBody>
                    <a:bodyPr/>
                    <a:lstStyle/>
                    <a:p>
                      <a:pPr algn="just" rtl="0">
                        <a:lnSpc>
                          <a:spcPct val="115000"/>
                        </a:lnSpc>
                        <a:spcAft>
                          <a:spcPts val="0"/>
                        </a:spcAft>
                      </a:pPr>
                      <a:endParaRPr lang="en-US" sz="1200">
                        <a:effectLst/>
                        <a:latin typeface="Times New Roman"/>
                        <a:ea typeface="Times New Roman"/>
                        <a:cs typeface="Arial"/>
                      </a:endParaRPr>
                    </a:p>
                  </a:txBody>
                  <a:tcPr marL="0" marR="0" marT="0" marB="0" anchor="ctr">
                    <a:lnL>
                      <a:noFill/>
                    </a:lnL>
                    <a:lnR>
                      <a:noFill/>
                    </a:lnR>
                    <a:lnT>
                      <a:noFill/>
                    </a:lnT>
                    <a:lnB>
                      <a:noFill/>
                    </a:lnB>
                    <a:solidFill>
                      <a:srgbClr val="FFFFFF"/>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693313730"/>
              </p:ext>
            </p:extLst>
          </p:nvPr>
        </p:nvGraphicFramePr>
        <p:xfrm>
          <a:off x="467544" y="1844824"/>
          <a:ext cx="8219256" cy="4907280"/>
        </p:xfrm>
        <a:graphic>
          <a:graphicData uri="http://schemas.openxmlformats.org/drawingml/2006/table">
            <a:tbl>
              <a:tblPr firstRow="1" firstCol="1" bandRow="1"/>
              <a:tblGrid>
                <a:gridCol w="8219256"/>
              </a:tblGrid>
              <a:tr h="3960440">
                <a:tc>
                  <a:txBody>
                    <a:bodyPr/>
                    <a:lstStyle/>
                    <a:p>
                      <a:pPr marL="342900" lvl="0" indent="-342900" algn="just" rtl="0">
                        <a:lnSpc>
                          <a:spcPct val="115000"/>
                        </a:lnSpc>
                        <a:spcAft>
                          <a:spcPts val="0"/>
                        </a:spcAft>
                        <a:buClr>
                          <a:schemeClr val="accent1"/>
                        </a:buClr>
                        <a:buFont typeface="Wingdings"/>
                        <a:buChar char=""/>
                      </a:pPr>
                      <a:r>
                        <a:rPr lang="en-US" sz="2800" b="1" dirty="0">
                          <a:effectLst/>
                          <a:latin typeface="Andalus" pitchFamily="18" charset="-78"/>
                          <a:ea typeface="Times New Roman"/>
                          <a:cs typeface="Andalus" pitchFamily="18" charset="-78"/>
                        </a:rPr>
                        <a:t>Bronchiolitis, </a:t>
                      </a:r>
                      <a:r>
                        <a:rPr lang="en-US" sz="2800" dirty="0">
                          <a:effectLst/>
                          <a:latin typeface="Andalus" pitchFamily="18" charset="-78"/>
                          <a:ea typeface="Times New Roman"/>
                          <a:cs typeface="Andalus" pitchFamily="18" charset="-78"/>
                        </a:rPr>
                        <a:t>a lower respiratory tract infection (LRTI) that primarily affects the small airways (bronchioles), is a common cause of illness and hospitalization in infants and young children.</a:t>
                      </a:r>
                      <a:endParaRPr lang="en-US" sz="2800" dirty="0">
                        <a:effectLst/>
                        <a:latin typeface="Andalus" pitchFamily="18" charset="-78"/>
                        <a:ea typeface="Calibri"/>
                        <a:cs typeface="Andalus" pitchFamily="18" charset="-78"/>
                      </a:endParaRPr>
                    </a:p>
                    <a:p>
                      <a:pPr marL="342900" lvl="0" indent="-342900" algn="just" rtl="0">
                        <a:lnSpc>
                          <a:spcPct val="115000"/>
                        </a:lnSpc>
                        <a:spcAft>
                          <a:spcPts val="0"/>
                        </a:spcAft>
                        <a:buClr>
                          <a:schemeClr val="accent1"/>
                        </a:buClr>
                        <a:buFont typeface="Wingdings"/>
                        <a:buChar char=""/>
                      </a:pPr>
                      <a:r>
                        <a:rPr lang="en-US" sz="2800" dirty="0">
                          <a:effectLst/>
                          <a:latin typeface="Andalus" pitchFamily="18" charset="-78"/>
                          <a:ea typeface="Times New Roman"/>
                          <a:cs typeface="Andalus" pitchFamily="18" charset="-78"/>
                        </a:rPr>
                        <a:t>Bronchiolitis is seasonal, with </a:t>
                      </a:r>
                      <a:r>
                        <a:rPr lang="en-US" sz="2800" b="1" dirty="0">
                          <a:effectLst/>
                          <a:latin typeface="Andalus" pitchFamily="18" charset="-78"/>
                          <a:ea typeface="Times New Roman"/>
                          <a:cs typeface="Andalus" pitchFamily="18" charset="-78"/>
                        </a:rPr>
                        <a:t>peak activity</a:t>
                      </a:r>
                      <a:r>
                        <a:rPr lang="en-US" sz="2800" dirty="0">
                          <a:effectLst/>
                          <a:latin typeface="Andalus" pitchFamily="18" charset="-78"/>
                          <a:ea typeface="Times New Roman"/>
                          <a:cs typeface="Andalus" pitchFamily="18" charset="-78"/>
                        </a:rPr>
                        <a:t> </a:t>
                      </a:r>
                      <a:r>
                        <a:rPr lang="en-US" sz="2800" b="1" dirty="0">
                          <a:effectLst/>
                          <a:latin typeface="Andalus" pitchFamily="18" charset="-78"/>
                          <a:ea typeface="Times New Roman"/>
                          <a:cs typeface="Andalus" pitchFamily="18" charset="-78"/>
                        </a:rPr>
                        <a:t>during winter and early spring</a:t>
                      </a:r>
                      <a:r>
                        <a:rPr lang="en-US" sz="2800" dirty="0">
                          <a:effectLst/>
                          <a:latin typeface="Andalus" pitchFamily="18" charset="-78"/>
                          <a:ea typeface="Times New Roman"/>
                          <a:cs typeface="Andalus" pitchFamily="18" charset="-78"/>
                        </a:rPr>
                        <a:t>.</a:t>
                      </a:r>
                      <a:endParaRPr lang="en-US" sz="2800" dirty="0">
                        <a:effectLst/>
                        <a:latin typeface="Andalus" pitchFamily="18" charset="-78"/>
                        <a:ea typeface="Calibri"/>
                        <a:cs typeface="Andalus" pitchFamily="18" charset="-78"/>
                      </a:endParaRPr>
                    </a:p>
                    <a:p>
                      <a:pPr marL="457200" lvl="0" indent="-457200" algn="just" rtl="0">
                        <a:lnSpc>
                          <a:spcPct val="115000"/>
                        </a:lnSpc>
                        <a:spcAft>
                          <a:spcPts val="0"/>
                        </a:spcAft>
                        <a:buClr>
                          <a:schemeClr val="accent1"/>
                        </a:buClr>
                        <a:buFont typeface="Wingdings" pitchFamily="2" charset="2"/>
                        <a:buChar char="v"/>
                      </a:pPr>
                      <a:r>
                        <a:rPr lang="en-US" sz="2800" dirty="0">
                          <a:effectLst/>
                          <a:latin typeface="Andalus" pitchFamily="18" charset="-78"/>
                          <a:ea typeface="Times New Roman"/>
                          <a:cs typeface="Andalus" pitchFamily="18" charset="-78"/>
                        </a:rPr>
                        <a:t>Bronchiolitis occurs almost </a:t>
                      </a:r>
                      <a:r>
                        <a:rPr lang="en-US" sz="2800" b="1" dirty="0">
                          <a:effectLst/>
                          <a:latin typeface="Andalus" pitchFamily="18" charset="-78"/>
                          <a:ea typeface="Times New Roman"/>
                          <a:cs typeface="Andalus" pitchFamily="18" charset="-78"/>
                        </a:rPr>
                        <a:t>exclusively during the first 2 years of life</a:t>
                      </a:r>
                      <a:r>
                        <a:rPr lang="en-US" sz="2800" dirty="0">
                          <a:effectLst/>
                          <a:latin typeface="Andalus" pitchFamily="18" charset="-78"/>
                          <a:ea typeface="Times New Roman"/>
                          <a:cs typeface="Andalus" pitchFamily="18" charset="-78"/>
                        </a:rPr>
                        <a:t>, with a peak age at 2 to 6 months.</a:t>
                      </a:r>
                      <a:endParaRPr lang="en-US" sz="2800" dirty="0">
                        <a:effectLst/>
                        <a:latin typeface="Andalus" pitchFamily="18" charset="-78"/>
                        <a:ea typeface="Calibri"/>
                        <a:cs typeface="Andalus" pitchFamily="18" charset="-78"/>
                      </a:endParaRPr>
                    </a:p>
                    <a:p>
                      <a:pPr marL="342900" lvl="0" indent="-342900" algn="just" rtl="0">
                        <a:lnSpc>
                          <a:spcPct val="115000"/>
                        </a:lnSpc>
                        <a:spcAft>
                          <a:spcPts val="0"/>
                        </a:spcAft>
                        <a:buClr>
                          <a:schemeClr val="accent1"/>
                        </a:buClr>
                        <a:buFont typeface="Wingdings"/>
                        <a:buChar char=""/>
                      </a:pPr>
                      <a:r>
                        <a:rPr lang="en-US" sz="2800" dirty="0">
                          <a:effectLst/>
                          <a:latin typeface="Andalus" pitchFamily="18" charset="-78"/>
                          <a:ea typeface="Times New Roman"/>
                          <a:cs typeface="Andalus" pitchFamily="18" charset="-78"/>
                        </a:rPr>
                        <a:t>Acute bronchiolitis is characterized by bronchiolar </a:t>
                      </a:r>
                      <a:r>
                        <a:rPr lang="en-US" sz="2800" b="1" dirty="0">
                          <a:effectLst/>
                          <a:latin typeface="Andalus" pitchFamily="18" charset="-78"/>
                          <a:ea typeface="Times New Roman"/>
                          <a:cs typeface="Andalus" pitchFamily="18" charset="-78"/>
                        </a:rPr>
                        <a:t>obstruction with edema, mucus, and cellular debris</a:t>
                      </a:r>
                      <a:r>
                        <a:rPr lang="en-US" sz="2800" dirty="0">
                          <a:effectLst/>
                          <a:latin typeface="Andalus" pitchFamily="18" charset="-78"/>
                          <a:ea typeface="Times New Roman"/>
                          <a:cs typeface="Andalus" pitchFamily="18" charset="-78"/>
                        </a:rPr>
                        <a:t>.</a:t>
                      </a:r>
                      <a:endParaRPr lang="en-US" sz="2800" dirty="0">
                        <a:effectLst/>
                        <a:latin typeface="Andalus" pitchFamily="18" charset="-78"/>
                        <a:ea typeface="Calibri"/>
                        <a:cs typeface="Andalus" pitchFamily="18" charset="-78"/>
                      </a:endParaRPr>
                    </a:p>
                  </a:txBody>
                  <a:tcPr marL="0" marR="0" marT="0" marB="0" anchor="ctr">
                    <a:lnL>
                      <a:noFill/>
                    </a:lnL>
                    <a:lnR>
                      <a:noFill/>
                    </a:lnR>
                    <a:lnT>
                      <a:noFill/>
                    </a:lnT>
                    <a:lnB>
                      <a:noFill/>
                    </a:lnB>
                    <a:solidFill>
                      <a:srgbClr val="FFFFFF"/>
                    </a:solidFill>
                  </a:tcPr>
                </a:tc>
              </a:tr>
            </a:tbl>
          </a:graphicData>
        </a:graphic>
      </p:graphicFrame>
      <p:sp>
        <p:nvSpPr>
          <p:cNvPr id="13" name="Rectangle 5"/>
          <p:cNvSpPr>
            <a:spLocks noChangeArrowheads="1"/>
          </p:cNvSpPr>
          <p:nvPr/>
        </p:nvSpPr>
        <p:spPr bwMode="auto">
          <a:xfrm>
            <a:off x="457200" y="32496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14" name="AutoShape 5"/>
          <p:cNvSpPr>
            <a:spLocks noChangeAspect="1" noChangeArrowheads="1"/>
          </p:cNvSpPr>
          <p:nvPr/>
        </p:nvSpPr>
        <p:spPr bwMode="auto">
          <a:xfrm>
            <a:off x="457200" y="3249613"/>
            <a:ext cx="19050" cy="3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ar-SA"/>
          </a:p>
        </p:txBody>
      </p:sp>
      <p:sp>
        <p:nvSpPr>
          <p:cNvPr id="15" name="Rectangle 6"/>
          <p:cNvSpPr>
            <a:spLocks noChangeArrowheads="1"/>
          </p:cNvSpPr>
          <p:nvPr/>
        </p:nvSpPr>
        <p:spPr bwMode="auto">
          <a:xfrm>
            <a:off x="457200" y="37068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07652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pPr algn="l" rtl="0"/>
            <a:r>
              <a:rPr lang="en-US" sz="4000" dirty="0" smtClean="0">
                <a:solidFill>
                  <a:srgbClr val="FF0000"/>
                </a:solidFill>
                <a:latin typeface="Andalus" pitchFamily="18" charset="-78"/>
                <a:cs typeface="Andalus" pitchFamily="18" charset="-78"/>
              </a:rPr>
              <a:t>Clinical manifestation</a:t>
            </a:r>
            <a:endParaRPr lang="ar-IQ" sz="40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a:xfrm>
            <a:off x="395536" y="908720"/>
            <a:ext cx="8568952" cy="5616624"/>
          </a:xfrm>
        </p:spPr>
        <p:txBody>
          <a:bodyPr>
            <a:normAutofit/>
          </a:bodyPr>
          <a:lstStyle/>
          <a:p>
            <a:pPr marL="0" indent="0" algn="l" rtl="0">
              <a:buNone/>
            </a:pPr>
            <a:r>
              <a:rPr lang="en-US" dirty="0" smtClean="0">
                <a:latin typeface="Times New Roman" pitchFamily="18" charset="0"/>
                <a:cs typeface="Times New Roman" pitchFamily="18" charset="0"/>
              </a:rPr>
              <a:t>1-In young infants symptoms may be non-specific including fever, poor feeding, lethargy. </a:t>
            </a:r>
          </a:p>
          <a:p>
            <a:pPr marL="0" indent="0" algn="l" rtl="0">
              <a:buNone/>
            </a:pPr>
            <a:endParaRPr lang="en-US" dirty="0" smtClean="0">
              <a:latin typeface="Times New Roman" pitchFamily="18" charset="0"/>
              <a:cs typeface="Times New Roman" pitchFamily="18" charset="0"/>
            </a:endParaRPr>
          </a:p>
          <a:p>
            <a:pPr marL="0" indent="0" algn="l" rtl="0">
              <a:buNone/>
            </a:pPr>
            <a:r>
              <a:rPr lang="en-US" dirty="0" smtClean="0">
                <a:latin typeface="Times New Roman" pitchFamily="18" charset="0"/>
                <a:cs typeface="Times New Roman" pitchFamily="18" charset="0"/>
              </a:rPr>
              <a:t>2-In older children clinical features include:</a:t>
            </a:r>
          </a:p>
          <a:p>
            <a:pPr marL="0" indent="0" algn="l" rtl="0">
              <a:buNone/>
            </a:pPr>
            <a:r>
              <a:rPr lang="en-US" dirty="0" smtClean="0">
                <a:latin typeface="Times New Roman" pitchFamily="18" charset="0"/>
                <a:cs typeface="Times New Roman" pitchFamily="18" charset="0"/>
              </a:rPr>
              <a:t>• General: fever, with headache.</a:t>
            </a:r>
          </a:p>
          <a:p>
            <a:pPr marL="0" indent="0" algn="l" rtl="0">
              <a:buNone/>
            </a:pPr>
            <a:r>
              <a:rPr lang="en-US" dirty="0" smtClean="0">
                <a:latin typeface="Times New Roman" pitchFamily="18" charset="0"/>
                <a:cs typeface="Times New Roman" pitchFamily="18" charset="0"/>
              </a:rPr>
              <a:t>• Central: irritability, disorientation, altered mental state.</a:t>
            </a:r>
          </a:p>
          <a:p>
            <a:pPr marL="0" indent="0" algn="l" rtl="0">
              <a:buNone/>
            </a:pPr>
            <a:r>
              <a:rPr lang="en-US" dirty="0" smtClean="0">
                <a:latin typeface="Times New Roman" pitchFamily="18" charset="0"/>
                <a:cs typeface="Times New Roman" pitchFamily="18" charset="0"/>
              </a:rPr>
              <a:t>• Seizures: occur in 30%.</a:t>
            </a:r>
          </a:p>
          <a:p>
            <a:pPr marL="0" indent="0" algn="l" rtl="0">
              <a:buNone/>
            </a:pPr>
            <a:r>
              <a:rPr lang="en-US" dirty="0" smtClean="0">
                <a:latin typeface="Times New Roman" pitchFamily="18" charset="0"/>
                <a:cs typeface="Times New Roman" pitchFamily="18" charset="0"/>
              </a:rPr>
              <a:t>• Neck stiffness: more common in older children.</a:t>
            </a:r>
          </a:p>
          <a:p>
            <a:pPr marL="0" indent="0" algn="l" rtl="0">
              <a:buNone/>
            </a:pP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Kernig</a:t>
            </a:r>
            <a:r>
              <a:rPr lang="en-US" dirty="0" smtClean="0">
                <a:solidFill>
                  <a:srgbClr val="FF0000"/>
                </a:solidFill>
                <a:latin typeface="Times New Roman" pitchFamily="18" charset="0"/>
                <a:cs typeface="Times New Roman" pitchFamily="18" charset="0"/>
              </a:rPr>
              <a:t> and </a:t>
            </a:r>
            <a:r>
              <a:rPr lang="en-US" dirty="0" err="1" smtClean="0">
                <a:solidFill>
                  <a:srgbClr val="FF0000"/>
                </a:solidFill>
                <a:latin typeface="Times New Roman" pitchFamily="18" charset="0"/>
                <a:cs typeface="Times New Roman" pitchFamily="18" charset="0"/>
              </a:rPr>
              <a:t>Brudzinski</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signs of meningeal irritation are often positive in children older than 12 months.</a:t>
            </a:r>
          </a:p>
          <a:p>
            <a:pPr marL="0" indent="0" algn="l" rtl="0">
              <a:buNone/>
            </a:pPr>
            <a:endParaRPr lang="en-US" dirty="0" smtClean="0">
              <a:latin typeface="Times New Roman" pitchFamily="18" charset="0"/>
              <a:cs typeface="Times New Roman" pitchFamily="18" charset="0"/>
            </a:endParaRPr>
          </a:p>
          <a:p>
            <a:pPr marL="0" indent="0" algn="l" rtl="0">
              <a:buNone/>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4279063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1720" y="2636912"/>
            <a:ext cx="4968552" cy="3168351"/>
          </a:xfrm>
        </p:spPr>
      </p:pic>
    </p:spTree>
    <p:extLst>
      <p:ext uri="{BB962C8B-B14F-4D97-AF65-F5344CB8AC3E}">
        <p14:creationId xmlns:p14="http://schemas.microsoft.com/office/powerpoint/2010/main" val="267358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6" name="عنصر نائب للمحتوى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1" y="1828800"/>
            <a:ext cx="7924800" cy="4267200"/>
          </a:xfrm>
        </p:spPr>
      </p:pic>
    </p:spTree>
    <p:extLst>
      <p:ext uri="{BB962C8B-B14F-4D97-AF65-F5344CB8AC3E}">
        <p14:creationId xmlns:p14="http://schemas.microsoft.com/office/powerpoint/2010/main" val="2723279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l"/>
            <a:r>
              <a:rPr lang="en-US" sz="4000" dirty="0" smtClean="0">
                <a:solidFill>
                  <a:srgbClr val="FF0000"/>
                </a:solidFill>
                <a:latin typeface="Andalus" pitchFamily="18" charset="-78"/>
                <a:cs typeface="Andalus" pitchFamily="18" charset="-78"/>
              </a:rPr>
              <a:t>Diagnosis </a:t>
            </a:r>
            <a:endParaRPr lang="ar-IQ" sz="40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p:txBody>
          <a:bodyPr/>
          <a:lstStyle/>
          <a:p>
            <a:pPr algn="just" rtl="0">
              <a:lnSpc>
                <a:spcPct val="115000"/>
              </a:lnSpc>
              <a:spcAft>
                <a:spcPts val="0"/>
              </a:spcAft>
            </a:pPr>
            <a:r>
              <a:rPr lang="en-US" dirty="0" smtClean="0">
                <a:effectLst/>
                <a:latin typeface="Times New Roman"/>
                <a:ea typeface="Calibri"/>
                <a:cs typeface="Arial"/>
              </a:rPr>
              <a:t>If bacterial meningitis is suspected, a </a:t>
            </a:r>
            <a:r>
              <a:rPr lang="en-US" b="1" dirty="0" smtClean="0">
                <a:effectLst/>
                <a:latin typeface="Times New Roman"/>
                <a:ea typeface="Calibri"/>
                <a:cs typeface="Arial"/>
              </a:rPr>
              <a:t>lumbar puncture</a:t>
            </a:r>
            <a:r>
              <a:rPr lang="en-US" dirty="0" smtClean="0">
                <a:effectLst/>
                <a:latin typeface="Times New Roman"/>
                <a:ea typeface="Calibri"/>
                <a:cs typeface="Arial"/>
              </a:rPr>
              <a:t> should be performed . Routine CSF examination includes a white blood cell count, differential, protein and glucose levels, and Gram stain.</a:t>
            </a:r>
            <a:endParaRPr lang="en-US" sz="2400" dirty="0">
              <a:ea typeface="Calibri"/>
              <a:cs typeface="Arial"/>
            </a:endParaRPr>
          </a:p>
          <a:p>
            <a:pPr algn="just" rtl="0">
              <a:lnSpc>
                <a:spcPct val="115000"/>
              </a:lnSpc>
              <a:spcAft>
                <a:spcPts val="0"/>
              </a:spcAft>
            </a:pPr>
            <a:r>
              <a:rPr lang="en-US" b="1" dirty="0" smtClean="0">
                <a:solidFill>
                  <a:srgbClr val="FF0000"/>
                </a:solidFill>
                <a:effectLst/>
                <a:latin typeface="Times New Roman"/>
                <a:ea typeface="Calibri"/>
                <a:cs typeface="Arial"/>
              </a:rPr>
              <a:t> </a:t>
            </a:r>
            <a:endParaRPr lang="en-US" sz="2400" dirty="0">
              <a:ea typeface="Calibri"/>
              <a:cs typeface="Arial"/>
            </a:endParaRPr>
          </a:p>
          <a:p>
            <a:endParaRPr lang="ar-IQ" dirty="0"/>
          </a:p>
        </p:txBody>
      </p:sp>
    </p:spTree>
    <p:extLst>
      <p:ext uri="{BB962C8B-B14F-4D97-AF65-F5344CB8AC3E}">
        <p14:creationId xmlns:p14="http://schemas.microsoft.com/office/powerpoint/2010/main" val="396221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6"/>
            <a:ext cx="8229600" cy="715963"/>
          </a:xfrm>
        </p:spPr>
        <p:txBody>
          <a:bodyPr>
            <a:noAutofit/>
          </a:bodyPr>
          <a:lstStyle/>
          <a:p>
            <a:r>
              <a:rPr lang="en-US" sz="4000" dirty="0" smtClean="0">
                <a:solidFill>
                  <a:srgbClr val="FF0000"/>
                </a:solidFill>
                <a:latin typeface="Andalus" pitchFamily="18" charset="-78"/>
                <a:cs typeface="Andalus" pitchFamily="18" charset="-78"/>
              </a:rPr>
              <a:t>Treatment </a:t>
            </a:r>
            <a:endParaRPr lang="ar-IQ" sz="40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a:xfrm>
            <a:off x="467544" y="1052736"/>
            <a:ext cx="8219256" cy="5073427"/>
          </a:xfrm>
        </p:spPr>
        <p:txBody>
          <a:bodyPr>
            <a:normAutofit fontScale="92500" lnSpcReduction="20000"/>
          </a:bodyPr>
          <a:lstStyle/>
          <a:p>
            <a:pPr marL="0" indent="0" algn="just" rtl="0">
              <a:lnSpc>
                <a:spcPct val="115000"/>
              </a:lnSpc>
              <a:buNone/>
            </a:pPr>
            <a:r>
              <a:rPr lang="en-US" dirty="0" smtClean="0">
                <a:effectLst/>
                <a:latin typeface="Times New Roman"/>
                <a:ea typeface="Calibri"/>
                <a:cs typeface="Arial"/>
              </a:rPr>
              <a:t>Treatment of bacterial meningitis focuses on </a:t>
            </a:r>
            <a:r>
              <a:rPr lang="en-US" b="1" dirty="0" smtClean="0">
                <a:effectLst/>
                <a:latin typeface="Times New Roman"/>
                <a:ea typeface="Calibri"/>
                <a:cs typeface="Arial"/>
              </a:rPr>
              <a:t>sterilization of the CSF </a:t>
            </a:r>
            <a:r>
              <a:rPr lang="en-US" b="1" dirty="0" smtClean="0">
                <a:solidFill>
                  <a:srgbClr val="FF0000"/>
                </a:solidFill>
                <a:effectLst/>
                <a:latin typeface="Times New Roman"/>
                <a:ea typeface="Calibri"/>
                <a:cs typeface="Arial"/>
              </a:rPr>
              <a:t>by antibiotics</a:t>
            </a:r>
            <a:r>
              <a:rPr lang="en-US" dirty="0" smtClean="0">
                <a:solidFill>
                  <a:srgbClr val="FF0000"/>
                </a:solidFill>
                <a:effectLst/>
                <a:latin typeface="Times New Roman"/>
                <a:ea typeface="Calibri"/>
                <a:cs typeface="Arial"/>
              </a:rPr>
              <a:t>.</a:t>
            </a:r>
            <a:r>
              <a:rPr lang="en-US" b="1" dirty="0" smtClean="0">
                <a:solidFill>
                  <a:srgbClr val="FF0000"/>
                </a:solidFill>
                <a:effectLst/>
                <a:latin typeface="Times New Roman"/>
                <a:ea typeface="Calibri"/>
                <a:cs typeface="Arial"/>
              </a:rPr>
              <a:t> </a:t>
            </a:r>
            <a:endParaRPr lang="en-US" sz="2400" dirty="0">
              <a:solidFill>
                <a:srgbClr val="FF0000"/>
              </a:solidFill>
              <a:ea typeface="Calibri"/>
              <a:cs typeface="Arial"/>
            </a:endParaRPr>
          </a:p>
          <a:p>
            <a:pPr marL="0" indent="0" algn="just" rtl="0">
              <a:lnSpc>
                <a:spcPct val="115000"/>
              </a:lnSpc>
              <a:spcAft>
                <a:spcPts val="0"/>
              </a:spcAft>
              <a:buNone/>
            </a:pPr>
            <a:r>
              <a:rPr lang="en-US" b="1" dirty="0" smtClean="0">
                <a:solidFill>
                  <a:srgbClr val="FF0000"/>
                </a:solidFill>
                <a:effectLst/>
                <a:latin typeface="Times New Roman"/>
                <a:ea typeface="Calibri"/>
                <a:cs typeface="Arial"/>
              </a:rPr>
              <a:t>Steroids In bacterial meningitis</a:t>
            </a:r>
            <a:r>
              <a:rPr lang="en-US" b="1" dirty="0" smtClean="0">
                <a:effectLst/>
                <a:latin typeface="Times New Roman"/>
                <a:ea typeface="Calibri"/>
                <a:cs typeface="Arial"/>
              </a:rPr>
              <a:t>:</a:t>
            </a:r>
            <a:endParaRPr lang="en-US" sz="2400" dirty="0">
              <a:ea typeface="Calibri"/>
              <a:cs typeface="Arial"/>
            </a:endParaRPr>
          </a:p>
          <a:p>
            <a:pPr marL="0" indent="0" algn="just" rtl="0">
              <a:lnSpc>
                <a:spcPct val="115000"/>
              </a:lnSpc>
              <a:spcAft>
                <a:spcPts val="0"/>
              </a:spcAft>
              <a:buNone/>
            </a:pPr>
            <a:r>
              <a:rPr lang="en-US" dirty="0" smtClean="0">
                <a:effectLst/>
                <a:latin typeface="Times New Roman"/>
                <a:ea typeface="Calibri"/>
                <a:cs typeface="Arial"/>
              </a:rPr>
              <a:t>• Do not use corticosteroids in children younger than 3mths.</a:t>
            </a:r>
            <a:endParaRPr lang="en-US" sz="2400" dirty="0">
              <a:ea typeface="Calibri"/>
              <a:cs typeface="Arial"/>
            </a:endParaRPr>
          </a:p>
          <a:p>
            <a:pPr marL="0" indent="0" algn="just" rtl="0">
              <a:lnSpc>
                <a:spcPct val="115000"/>
              </a:lnSpc>
              <a:spcAft>
                <a:spcPts val="0"/>
              </a:spcAft>
              <a:buNone/>
            </a:pPr>
            <a:r>
              <a:rPr lang="en-US" dirty="0" smtClean="0">
                <a:effectLst/>
                <a:latin typeface="Times New Roman"/>
                <a:ea typeface="Calibri"/>
                <a:cs typeface="Arial"/>
              </a:rPr>
              <a:t> </a:t>
            </a:r>
            <a:endParaRPr lang="en-US" sz="2400" dirty="0">
              <a:ea typeface="Calibri"/>
              <a:cs typeface="Arial"/>
            </a:endParaRPr>
          </a:p>
          <a:p>
            <a:pPr marL="0" indent="0" algn="just" rtl="0">
              <a:lnSpc>
                <a:spcPct val="115000"/>
              </a:lnSpc>
              <a:spcAft>
                <a:spcPts val="0"/>
              </a:spcAft>
              <a:buNone/>
            </a:pPr>
            <a:r>
              <a:rPr lang="en-US" dirty="0" smtClean="0">
                <a:effectLst/>
                <a:latin typeface="Times New Roman"/>
                <a:ea typeface="Calibri"/>
                <a:cs typeface="Arial"/>
              </a:rPr>
              <a:t>• There is benefit from the use of dexamethasone and the dosing schedule is 0.15mg/kg </a:t>
            </a:r>
            <a:r>
              <a:rPr lang="en-US" dirty="0" err="1" smtClean="0">
                <a:effectLst/>
                <a:latin typeface="Times New Roman"/>
                <a:ea typeface="Calibri"/>
                <a:cs typeface="Arial"/>
              </a:rPr>
              <a:t>qds</a:t>
            </a:r>
            <a:r>
              <a:rPr lang="en-US" dirty="0" smtClean="0">
                <a:effectLst/>
                <a:latin typeface="Times New Roman"/>
                <a:ea typeface="Calibri"/>
                <a:cs typeface="Arial"/>
              </a:rPr>
              <a:t> for 4 days </a:t>
            </a:r>
            <a:r>
              <a:rPr lang="en-US" b="1" dirty="0" smtClean="0">
                <a:effectLst/>
                <a:latin typeface="Times New Roman"/>
                <a:ea typeface="Calibri"/>
                <a:cs typeface="Arial"/>
              </a:rPr>
              <a:t>to reduce the severity of neurological </a:t>
            </a:r>
            <a:r>
              <a:rPr lang="en-US" b="1" dirty="0" err="1" smtClean="0">
                <a:effectLst/>
                <a:latin typeface="Times New Roman"/>
                <a:ea typeface="Calibri"/>
                <a:cs typeface="Arial"/>
              </a:rPr>
              <a:t>sequelae</a:t>
            </a:r>
            <a:r>
              <a:rPr lang="en-US" dirty="0" smtClean="0">
                <a:effectLst/>
                <a:latin typeface="Times New Roman"/>
                <a:ea typeface="Calibri"/>
                <a:cs typeface="Arial"/>
              </a:rPr>
              <a:t>, </a:t>
            </a:r>
            <a:r>
              <a:rPr lang="en-US" b="1" dirty="0" smtClean="0">
                <a:effectLst/>
                <a:latin typeface="Times New Roman"/>
                <a:ea typeface="Calibri"/>
                <a:cs typeface="Arial"/>
              </a:rPr>
              <a:t>particularly deafness</a:t>
            </a:r>
            <a:r>
              <a:rPr lang="en-US" dirty="0" smtClean="0">
                <a:effectLst/>
                <a:latin typeface="Times New Roman"/>
                <a:ea typeface="Calibri"/>
                <a:cs typeface="Arial"/>
              </a:rPr>
              <a:t>, after bacterial meningitis).</a:t>
            </a:r>
            <a:endParaRPr lang="en-US" sz="2400" dirty="0">
              <a:ea typeface="Calibri"/>
              <a:cs typeface="Arial"/>
            </a:endParaRPr>
          </a:p>
          <a:p>
            <a:pPr marL="0" indent="0" algn="just" rtl="0">
              <a:lnSpc>
                <a:spcPct val="115000"/>
              </a:lnSpc>
              <a:spcAft>
                <a:spcPts val="0"/>
              </a:spcAft>
              <a:buNone/>
            </a:pPr>
            <a:r>
              <a:rPr lang="en-US" dirty="0" smtClean="0">
                <a:effectLst/>
                <a:latin typeface="Times New Roman"/>
                <a:ea typeface="Calibri"/>
                <a:cs typeface="Arial"/>
              </a:rPr>
              <a:t> </a:t>
            </a:r>
            <a:endParaRPr lang="en-US" sz="2400" dirty="0">
              <a:ea typeface="Calibri"/>
              <a:cs typeface="Arial"/>
            </a:endParaRPr>
          </a:p>
          <a:p>
            <a:pPr marL="0" indent="0" algn="l" rtl="0">
              <a:buNone/>
            </a:pPr>
            <a:r>
              <a:rPr lang="en-US" dirty="0" smtClean="0">
                <a:effectLst/>
                <a:latin typeface="Times New Roman"/>
                <a:ea typeface="Calibri"/>
              </a:rPr>
              <a:t>• If dexamethasone was not given before the first dose of antibiotics, but was indicated, try to give the first dose within 4hr of starting antibiotics</a:t>
            </a:r>
            <a:endParaRPr lang="ar-IQ" dirty="0"/>
          </a:p>
        </p:txBody>
      </p:sp>
    </p:spTree>
    <p:extLst>
      <p:ext uri="{BB962C8B-B14F-4D97-AF65-F5344CB8AC3E}">
        <p14:creationId xmlns:p14="http://schemas.microsoft.com/office/powerpoint/2010/main" val="1244282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Andalus" pitchFamily="18" charset="-78"/>
                <a:cs typeface="Andalus" pitchFamily="18" charset="-78"/>
              </a:rPr>
              <a:t>Encephalitis </a:t>
            </a:r>
            <a:endParaRPr lang="ar-IQ" dirty="0">
              <a:latin typeface="Andalus" pitchFamily="18" charset="-78"/>
              <a:cs typeface="Andalus" pitchFamily="18" charset="-78"/>
            </a:endParaRPr>
          </a:p>
        </p:txBody>
      </p:sp>
      <p:sp>
        <p:nvSpPr>
          <p:cNvPr id="3" name="Content Placeholder 2"/>
          <p:cNvSpPr>
            <a:spLocks noGrp="1"/>
          </p:cNvSpPr>
          <p:nvPr>
            <p:ph idx="1"/>
          </p:nvPr>
        </p:nvSpPr>
        <p:spPr/>
        <p:txBody>
          <a:bodyPr/>
          <a:lstStyle/>
          <a:p>
            <a:pPr algn="l" rtl="0"/>
            <a:r>
              <a:rPr lang="en-US" dirty="0" smtClean="0">
                <a:effectLst/>
                <a:latin typeface="Times New Roman"/>
                <a:ea typeface="Calibri"/>
              </a:rPr>
              <a:t>Encephalitis is an inflammation </a:t>
            </a:r>
            <a:r>
              <a:rPr lang="en-US" b="1" dirty="0" smtClean="0">
                <a:effectLst/>
                <a:latin typeface="Times New Roman"/>
                <a:ea typeface="Calibri"/>
              </a:rPr>
              <a:t>of the brain tissue</a:t>
            </a:r>
            <a:r>
              <a:rPr lang="en-US" dirty="0" smtClean="0">
                <a:effectLst/>
                <a:latin typeface="Times New Roman"/>
                <a:ea typeface="Calibri"/>
              </a:rPr>
              <a:t> . </a:t>
            </a:r>
            <a:r>
              <a:rPr lang="en-US" b="1" dirty="0" smtClean="0">
                <a:effectLst/>
                <a:latin typeface="Times New Roman"/>
                <a:ea typeface="Calibri"/>
              </a:rPr>
              <a:t>Viruses are the principal causes</a:t>
            </a:r>
            <a:r>
              <a:rPr lang="en-US" dirty="0" smtClean="0">
                <a:effectLst/>
                <a:latin typeface="Times New Roman"/>
                <a:ea typeface="Calibri"/>
              </a:rPr>
              <a:t> of acute infectious encephalitis </a:t>
            </a:r>
            <a:endParaRPr lang="ar-IQ" dirty="0"/>
          </a:p>
        </p:txBody>
      </p:sp>
    </p:spTree>
    <p:extLst>
      <p:ext uri="{BB962C8B-B14F-4D97-AF65-F5344CB8AC3E}">
        <p14:creationId xmlns:p14="http://schemas.microsoft.com/office/powerpoint/2010/main" val="1807777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FF0000"/>
                </a:solidFill>
                <a:latin typeface="Andalus" pitchFamily="18" charset="-78"/>
                <a:cs typeface="Andalus" pitchFamily="18" charset="-78"/>
              </a:rPr>
              <a:t>Clinical manifestation </a:t>
            </a:r>
            <a:endParaRPr lang="ar-IQ" sz="40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p:txBody>
          <a:bodyPr/>
          <a:lstStyle/>
          <a:p>
            <a:pPr algn="l" rtl="0"/>
            <a:r>
              <a:rPr lang="en-US" dirty="0" smtClean="0">
                <a:effectLst/>
                <a:latin typeface="Times New Roman"/>
                <a:ea typeface="Calibri"/>
              </a:rPr>
              <a:t>Acute infectious encephalitis usually is preceded by a </a:t>
            </a:r>
            <a:r>
              <a:rPr lang="en-US" dirty="0" err="1" smtClean="0">
                <a:effectLst/>
                <a:latin typeface="Times New Roman"/>
                <a:ea typeface="Calibri"/>
              </a:rPr>
              <a:t>prodrome</a:t>
            </a:r>
            <a:r>
              <a:rPr lang="en-US" dirty="0" smtClean="0">
                <a:effectLst/>
                <a:latin typeface="Times New Roman"/>
                <a:ea typeface="Calibri"/>
              </a:rPr>
              <a:t> of several days of nonspecific symptoms such as sore throat, fever, and headache followed by the </a:t>
            </a:r>
            <a:r>
              <a:rPr lang="en-US" b="1" dirty="0" smtClean="0">
                <a:effectLst/>
                <a:latin typeface="Times New Roman"/>
                <a:ea typeface="Calibri"/>
              </a:rPr>
              <a:t>characteristic symptoms</a:t>
            </a:r>
            <a:r>
              <a:rPr lang="en-US" dirty="0" smtClean="0">
                <a:effectLst/>
                <a:latin typeface="Times New Roman"/>
                <a:ea typeface="Calibri"/>
              </a:rPr>
              <a:t> of progressive </a:t>
            </a:r>
            <a:r>
              <a:rPr lang="en-US" b="1" dirty="0" smtClean="0">
                <a:effectLst/>
                <a:latin typeface="Times New Roman"/>
                <a:ea typeface="Calibri"/>
              </a:rPr>
              <a:t>lethargy</a:t>
            </a:r>
            <a:r>
              <a:rPr lang="en-US" dirty="0" smtClean="0">
                <a:effectLst/>
                <a:latin typeface="Times New Roman"/>
                <a:ea typeface="Calibri"/>
              </a:rPr>
              <a:t>, </a:t>
            </a:r>
            <a:r>
              <a:rPr lang="en-US" b="1" dirty="0" smtClean="0">
                <a:effectLst/>
                <a:latin typeface="Times New Roman"/>
                <a:ea typeface="Calibri"/>
              </a:rPr>
              <a:t>behavioral changes</a:t>
            </a:r>
            <a:r>
              <a:rPr lang="en-US" dirty="0" smtClean="0">
                <a:effectLst/>
                <a:latin typeface="Times New Roman"/>
                <a:ea typeface="Calibri"/>
              </a:rPr>
              <a:t>, and </a:t>
            </a:r>
            <a:r>
              <a:rPr lang="en-US" b="1" dirty="0" smtClean="0">
                <a:effectLst/>
                <a:latin typeface="Times New Roman"/>
                <a:ea typeface="Calibri"/>
              </a:rPr>
              <a:t>neurologic deficits</a:t>
            </a:r>
            <a:r>
              <a:rPr lang="en-US" dirty="0" smtClean="0">
                <a:effectLst/>
                <a:latin typeface="Times New Roman"/>
                <a:ea typeface="Calibri"/>
              </a:rPr>
              <a:t>. </a:t>
            </a:r>
            <a:r>
              <a:rPr lang="en-US" b="1" dirty="0" smtClean="0">
                <a:effectLst/>
                <a:latin typeface="Times New Roman"/>
                <a:ea typeface="Calibri"/>
              </a:rPr>
              <a:t>Seizures</a:t>
            </a:r>
            <a:r>
              <a:rPr lang="en-US" dirty="0" smtClean="0">
                <a:effectLst/>
                <a:latin typeface="Times New Roman"/>
                <a:ea typeface="Calibri"/>
              </a:rPr>
              <a:t> </a:t>
            </a:r>
            <a:r>
              <a:rPr lang="en-US" b="1" dirty="0" smtClean="0">
                <a:effectLst/>
                <a:latin typeface="Times New Roman"/>
                <a:ea typeface="Calibri"/>
              </a:rPr>
              <a:t>are common</a:t>
            </a:r>
            <a:r>
              <a:rPr lang="en-US" dirty="0" smtClean="0">
                <a:effectLst/>
                <a:latin typeface="Times New Roman"/>
                <a:ea typeface="Calibri"/>
              </a:rPr>
              <a:t> at presentation.</a:t>
            </a:r>
            <a:endParaRPr lang="ar-IQ" dirty="0"/>
          </a:p>
        </p:txBody>
      </p:sp>
    </p:spTree>
    <p:extLst>
      <p:ext uri="{BB962C8B-B14F-4D97-AF65-F5344CB8AC3E}">
        <p14:creationId xmlns:p14="http://schemas.microsoft.com/office/powerpoint/2010/main" val="3605140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4000" dirty="0" smtClean="0">
                <a:solidFill>
                  <a:srgbClr val="FF0000"/>
                </a:solidFill>
                <a:latin typeface="Andalus" pitchFamily="18" charset="-78"/>
                <a:cs typeface="Andalus" pitchFamily="18" charset="-78"/>
              </a:rPr>
              <a:t>Diagnosis </a:t>
            </a:r>
            <a:endParaRPr lang="ar-IQ" sz="40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p:txBody>
          <a:bodyPr/>
          <a:lstStyle/>
          <a:p>
            <a:pPr algn="just" rtl="0">
              <a:lnSpc>
                <a:spcPct val="115000"/>
              </a:lnSpc>
              <a:spcAft>
                <a:spcPts val="0"/>
              </a:spcAft>
            </a:pPr>
            <a:r>
              <a:rPr lang="en-US" dirty="0" smtClean="0">
                <a:effectLst/>
                <a:latin typeface="Times New Roman"/>
                <a:ea typeface="Calibri"/>
                <a:cs typeface="Arial"/>
              </a:rPr>
              <a:t>The diagnosis of viral encephalitis is supported by </a:t>
            </a:r>
            <a:r>
              <a:rPr lang="en-US" b="1" dirty="0" smtClean="0">
                <a:effectLst/>
                <a:latin typeface="Times New Roman"/>
                <a:ea typeface="Calibri"/>
                <a:cs typeface="Arial"/>
              </a:rPr>
              <a:t>examination of the CSF</a:t>
            </a:r>
            <a:r>
              <a:rPr lang="en-US" dirty="0" smtClean="0">
                <a:effectLst/>
                <a:latin typeface="Times New Roman"/>
                <a:ea typeface="Calibri"/>
                <a:cs typeface="Arial"/>
              </a:rPr>
              <a:t>.</a:t>
            </a:r>
            <a:endParaRPr lang="en-US" sz="2400" dirty="0">
              <a:ea typeface="Calibri"/>
              <a:cs typeface="Arial"/>
            </a:endParaRPr>
          </a:p>
          <a:p>
            <a:endParaRPr lang="ar-IQ" dirty="0"/>
          </a:p>
        </p:txBody>
      </p:sp>
    </p:spTree>
    <p:extLst>
      <p:ext uri="{BB962C8B-B14F-4D97-AF65-F5344CB8AC3E}">
        <p14:creationId xmlns:p14="http://schemas.microsoft.com/office/powerpoint/2010/main" val="2631855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FF0000"/>
                </a:solidFill>
                <a:latin typeface="Andalus" pitchFamily="18" charset="-78"/>
                <a:cs typeface="Andalus" pitchFamily="18" charset="-78"/>
              </a:rPr>
              <a:t>Treatment </a:t>
            </a:r>
            <a:endParaRPr lang="ar-IQ" sz="40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pPr algn="just" rtl="0">
              <a:lnSpc>
                <a:spcPct val="115000"/>
              </a:lnSpc>
              <a:spcAft>
                <a:spcPts val="0"/>
              </a:spcAft>
            </a:pPr>
            <a:r>
              <a:rPr lang="en-US" dirty="0" smtClean="0">
                <a:effectLst/>
                <a:latin typeface="Times New Roman"/>
                <a:ea typeface="Calibri"/>
                <a:cs typeface="Arial"/>
              </a:rPr>
              <a:t>With the exception of HSV, varicella-zoster virus, cytomegalovirus, and HIV, there is no specific therapy for viral encephalitis. </a:t>
            </a:r>
            <a:r>
              <a:rPr lang="en-US" b="1" dirty="0" smtClean="0">
                <a:effectLst/>
                <a:latin typeface="Times New Roman"/>
                <a:ea typeface="Calibri"/>
                <a:cs typeface="Arial"/>
              </a:rPr>
              <a:t>Management is supportive</a:t>
            </a:r>
            <a:r>
              <a:rPr lang="en-US" dirty="0" smtClean="0">
                <a:effectLst/>
                <a:latin typeface="Times New Roman"/>
                <a:ea typeface="Calibri"/>
                <a:cs typeface="Arial"/>
              </a:rPr>
              <a:t>. </a:t>
            </a:r>
            <a:endParaRPr lang="en-US" sz="2400" dirty="0">
              <a:ea typeface="Calibri"/>
              <a:cs typeface="Arial"/>
            </a:endParaRPr>
          </a:p>
          <a:p>
            <a:pPr algn="just" rtl="0">
              <a:lnSpc>
                <a:spcPct val="115000"/>
              </a:lnSpc>
              <a:spcAft>
                <a:spcPts val="0"/>
              </a:spcAft>
            </a:pPr>
            <a:r>
              <a:rPr lang="en-US" dirty="0" smtClean="0">
                <a:effectLst/>
                <a:latin typeface="Times New Roman"/>
                <a:ea typeface="Calibri"/>
                <a:cs typeface="Arial"/>
              </a:rPr>
              <a:t>2-Intravenous </a:t>
            </a:r>
            <a:r>
              <a:rPr lang="en-US" b="1" dirty="0" smtClean="0">
                <a:effectLst/>
                <a:latin typeface="Times New Roman"/>
                <a:ea typeface="Calibri"/>
                <a:cs typeface="Arial"/>
              </a:rPr>
              <a:t>acyclovir is the treatment of choice for HSV</a:t>
            </a:r>
            <a:r>
              <a:rPr lang="en-US" dirty="0" smtClean="0">
                <a:effectLst/>
                <a:latin typeface="Times New Roman"/>
                <a:ea typeface="Calibri"/>
                <a:cs typeface="Arial"/>
              </a:rPr>
              <a:t> and </a:t>
            </a:r>
            <a:r>
              <a:rPr lang="en-US" b="1" dirty="0" smtClean="0">
                <a:effectLst/>
                <a:latin typeface="Times New Roman"/>
                <a:ea typeface="Calibri"/>
                <a:cs typeface="Arial"/>
              </a:rPr>
              <a:t>varicella-zoster virus</a:t>
            </a:r>
            <a:r>
              <a:rPr lang="en-US" dirty="0" smtClean="0">
                <a:effectLst/>
                <a:latin typeface="Times New Roman"/>
                <a:ea typeface="Calibri"/>
                <a:cs typeface="Arial"/>
              </a:rPr>
              <a:t> infections. </a:t>
            </a:r>
            <a:r>
              <a:rPr lang="en-US" b="1" dirty="0" smtClean="0">
                <a:effectLst/>
                <a:latin typeface="Times New Roman"/>
                <a:ea typeface="Calibri"/>
                <a:cs typeface="Arial"/>
              </a:rPr>
              <a:t>Cytomegalovirus</a:t>
            </a:r>
            <a:r>
              <a:rPr lang="en-US" dirty="0" smtClean="0">
                <a:effectLst/>
                <a:latin typeface="Times New Roman"/>
                <a:ea typeface="Calibri"/>
                <a:cs typeface="Arial"/>
              </a:rPr>
              <a:t> infection is treated with </a:t>
            </a:r>
            <a:r>
              <a:rPr lang="en-US" b="1" dirty="0" err="1" smtClean="0">
                <a:effectLst/>
                <a:latin typeface="Times New Roman"/>
                <a:ea typeface="Calibri"/>
                <a:cs typeface="Arial"/>
              </a:rPr>
              <a:t>ganciclovir</a:t>
            </a:r>
            <a:r>
              <a:rPr lang="en-US" dirty="0" smtClean="0">
                <a:effectLst/>
                <a:latin typeface="Times New Roman"/>
                <a:ea typeface="Calibri"/>
                <a:cs typeface="Arial"/>
              </a:rPr>
              <a:t>. HIV infections may be treated with a combination of antiretroviral agents.</a:t>
            </a:r>
            <a:endParaRPr lang="en-US" sz="2400" dirty="0">
              <a:ea typeface="Calibri"/>
              <a:cs typeface="Arial"/>
            </a:endParaRPr>
          </a:p>
          <a:p>
            <a:endParaRPr lang="ar-IQ" dirty="0"/>
          </a:p>
        </p:txBody>
      </p:sp>
    </p:spTree>
    <p:extLst>
      <p:ext uri="{BB962C8B-B14F-4D97-AF65-F5344CB8AC3E}">
        <p14:creationId xmlns:p14="http://schemas.microsoft.com/office/powerpoint/2010/main" val="3314739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ln>
            <a:solidFill>
              <a:schemeClr val="accent1"/>
            </a:solidFill>
          </a:ln>
        </p:spPr>
        <p:txBody>
          <a:bodyPr>
            <a:normAutofit/>
          </a:bodyPr>
          <a:lstStyle/>
          <a:p>
            <a:pPr algn="l"/>
            <a:r>
              <a:rPr lang="en-US" sz="4000" dirty="0" smtClean="0">
                <a:solidFill>
                  <a:srgbClr val="FF0000"/>
                </a:solidFill>
                <a:latin typeface="Andalus" pitchFamily="18" charset="-78"/>
                <a:cs typeface="Andalus" pitchFamily="18" charset="-78"/>
              </a:rPr>
              <a:t>Visceral </a:t>
            </a:r>
            <a:r>
              <a:rPr lang="en-US" sz="4000" dirty="0" err="1" smtClean="0">
                <a:solidFill>
                  <a:srgbClr val="FF0000"/>
                </a:solidFill>
                <a:latin typeface="Andalus" pitchFamily="18" charset="-78"/>
                <a:cs typeface="Andalus" pitchFamily="18" charset="-78"/>
              </a:rPr>
              <a:t>leishmaniasis</a:t>
            </a:r>
            <a:r>
              <a:rPr lang="en-US" sz="4000" dirty="0" smtClean="0">
                <a:solidFill>
                  <a:srgbClr val="FF0000"/>
                </a:solidFill>
                <a:latin typeface="Andalus" pitchFamily="18" charset="-78"/>
                <a:cs typeface="Andalus" pitchFamily="18" charset="-78"/>
              </a:rPr>
              <a:t> </a:t>
            </a:r>
            <a:endParaRPr lang="ar-IQ" sz="40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a:xfrm>
            <a:off x="457200" y="1052736"/>
            <a:ext cx="8229600" cy="5073427"/>
          </a:xfrm>
        </p:spPr>
        <p:txBody>
          <a:bodyPr/>
          <a:lstStyle/>
          <a:p>
            <a:pPr lvl="0" algn="just" rtl="0">
              <a:lnSpc>
                <a:spcPct val="115000"/>
              </a:lnSpc>
              <a:buFont typeface="Wingdings" pitchFamily="2" charset="2"/>
              <a:buChar char="Ø"/>
            </a:pPr>
            <a:r>
              <a:rPr lang="en-US" dirty="0" smtClean="0">
                <a:effectLst/>
                <a:latin typeface="Times New Roman"/>
                <a:ea typeface="Calibri"/>
                <a:cs typeface="Arial"/>
              </a:rPr>
              <a:t>Visceral </a:t>
            </a:r>
            <a:r>
              <a:rPr lang="en-US" dirty="0" err="1" smtClean="0">
                <a:effectLst/>
                <a:latin typeface="Times New Roman"/>
                <a:ea typeface="Calibri"/>
                <a:cs typeface="Arial"/>
              </a:rPr>
              <a:t>Leishmaniasis</a:t>
            </a:r>
            <a:r>
              <a:rPr lang="en-US" dirty="0" smtClean="0">
                <a:effectLst/>
                <a:latin typeface="Times New Roman"/>
                <a:ea typeface="Calibri"/>
                <a:cs typeface="Arial"/>
              </a:rPr>
              <a:t> (VL) is caused by the protozoon </a:t>
            </a:r>
            <a:r>
              <a:rPr lang="en-US" b="1" dirty="0" err="1" smtClean="0">
                <a:effectLst/>
                <a:latin typeface="Times New Roman"/>
                <a:ea typeface="Calibri"/>
                <a:cs typeface="Arial"/>
              </a:rPr>
              <a:t>Leishmania</a:t>
            </a:r>
            <a:r>
              <a:rPr lang="en-US" b="1" dirty="0" smtClean="0">
                <a:effectLst/>
                <a:latin typeface="Times New Roman"/>
                <a:ea typeface="Calibri"/>
                <a:cs typeface="Arial"/>
              </a:rPr>
              <a:t> </a:t>
            </a:r>
            <a:r>
              <a:rPr lang="en-US" b="1" dirty="0" err="1" smtClean="0">
                <a:effectLst/>
                <a:latin typeface="Times New Roman"/>
                <a:ea typeface="Calibri"/>
                <a:cs typeface="Arial"/>
              </a:rPr>
              <a:t>donovani</a:t>
            </a:r>
            <a:r>
              <a:rPr lang="en-US" dirty="0" smtClean="0">
                <a:effectLst/>
                <a:latin typeface="Times New Roman"/>
                <a:ea typeface="Calibri"/>
                <a:cs typeface="Arial"/>
              </a:rPr>
              <a:t>.</a:t>
            </a:r>
            <a:endParaRPr lang="en-US" sz="2400" dirty="0">
              <a:ea typeface="Calibri"/>
              <a:cs typeface="Arial"/>
            </a:endParaRPr>
          </a:p>
          <a:p>
            <a:pPr lvl="0" algn="just" rtl="0">
              <a:lnSpc>
                <a:spcPct val="115000"/>
              </a:lnSpc>
              <a:buFont typeface="Wingdings" pitchFamily="2" charset="2"/>
              <a:buChar char="Ø"/>
            </a:pPr>
            <a:r>
              <a:rPr lang="en-US" dirty="0" smtClean="0">
                <a:effectLst/>
                <a:latin typeface="Times New Roman"/>
                <a:ea typeface="Calibri"/>
                <a:cs typeface="Arial"/>
              </a:rPr>
              <a:t>Infection are introduced by the feeding female </a:t>
            </a:r>
            <a:r>
              <a:rPr lang="en-US" b="1" dirty="0" smtClean="0">
                <a:effectLst/>
                <a:latin typeface="Times New Roman"/>
                <a:ea typeface="Calibri"/>
                <a:cs typeface="Arial"/>
              </a:rPr>
              <a:t>sand fly</a:t>
            </a:r>
            <a:r>
              <a:rPr lang="en-US" dirty="0" smtClean="0">
                <a:effectLst/>
                <a:latin typeface="Times New Roman"/>
                <a:ea typeface="Calibri"/>
                <a:cs typeface="Arial"/>
              </a:rPr>
              <a:t>.</a:t>
            </a:r>
            <a:endParaRPr lang="en-US" sz="2400" dirty="0">
              <a:ea typeface="Calibri"/>
              <a:cs typeface="Arial"/>
            </a:endParaRPr>
          </a:p>
          <a:p>
            <a:pPr lvl="0" algn="just" rtl="0">
              <a:lnSpc>
                <a:spcPct val="115000"/>
              </a:lnSpc>
              <a:buFont typeface="Wingdings" pitchFamily="2" charset="2"/>
              <a:buChar char="Ø"/>
            </a:pPr>
            <a:r>
              <a:rPr lang="en-US" dirty="0" smtClean="0">
                <a:effectLst/>
                <a:latin typeface="Times New Roman"/>
                <a:ea typeface="Calibri"/>
                <a:cs typeface="Arial"/>
              </a:rPr>
              <a:t>The great majority of people infected remain asymptomatic. In visceral diseases the spleen, liver, bone marrow and lymph nodes are primarily involved.</a:t>
            </a:r>
            <a:endParaRPr lang="en-US" sz="2400" dirty="0">
              <a:ea typeface="Calibri"/>
              <a:cs typeface="Arial"/>
            </a:endParaRPr>
          </a:p>
          <a:p>
            <a:pPr>
              <a:buFont typeface="Wingdings" pitchFamily="2" charset="2"/>
              <a:buChar char="q"/>
            </a:pPr>
            <a:endParaRPr lang="ar-IQ" dirty="0"/>
          </a:p>
        </p:txBody>
      </p:sp>
    </p:spTree>
    <p:extLst>
      <p:ext uri="{BB962C8B-B14F-4D97-AF65-F5344CB8AC3E}">
        <p14:creationId xmlns:p14="http://schemas.microsoft.com/office/powerpoint/2010/main" val="1924442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normAutofit fontScale="90000"/>
          </a:bodyPr>
          <a:lstStyle/>
          <a:p>
            <a:pPr algn="l"/>
            <a:r>
              <a:rPr lang="en-US" b="1" dirty="0">
                <a:solidFill>
                  <a:srgbClr val="FF0000"/>
                </a:solidFill>
                <a:latin typeface="Andalus" pitchFamily="18" charset="-78"/>
                <a:ea typeface="Calibri"/>
                <a:cs typeface="Andalus" pitchFamily="18" charset="-78"/>
              </a:rPr>
              <a:t>Etiology</a:t>
            </a:r>
            <a:r>
              <a:rPr lang="en-US" sz="3200" dirty="0">
                <a:latin typeface="Andalus" pitchFamily="18" charset="-78"/>
                <a:ea typeface="Calibri"/>
                <a:cs typeface="Andalus" pitchFamily="18" charset="-78"/>
              </a:rPr>
              <a:t/>
            </a:r>
            <a:br>
              <a:rPr lang="en-US" sz="3200" dirty="0">
                <a:latin typeface="Andalus" pitchFamily="18" charset="-78"/>
                <a:ea typeface="Calibri"/>
                <a:cs typeface="Andalus" pitchFamily="18" charset="-78"/>
              </a:rPr>
            </a:br>
            <a:endParaRPr lang="ar-IQ" dirty="0">
              <a:latin typeface="Andalus" pitchFamily="18" charset="-78"/>
              <a:cs typeface="Andalus" pitchFamily="18" charset="-78"/>
            </a:endParaRPr>
          </a:p>
        </p:txBody>
      </p:sp>
      <p:sp>
        <p:nvSpPr>
          <p:cNvPr id="3" name="Content Placeholder 2"/>
          <p:cNvSpPr>
            <a:spLocks noGrp="1"/>
          </p:cNvSpPr>
          <p:nvPr>
            <p:ph idx="1"/>
          </p:nvPr>
        </p:nvSpPr>
        <p:spPr>
          <a:xfrm>
            <a:off x="971600" y="1447800"/>
            <a:ext cx="7962088" cy="4800600"/>
          </a:xfrm>
        </p:spPr>
        <p:txBody>
          <a:bodyPr>
            <a:normAutofit/>
          </a:bodyPr>
          <a:lstStyle/>
          <a:p>
            <a:pPr algn="just" rtl="0">
              <a:lnSpc>
                <a:spcPct val="115000"/>
              </a:lnSpc>
              <a:spcAft>
                <a:spcPts val="0"/>
              </a:spcAft>
            </a:pPr>
            <a:r>
              <a:rPr lang="en-US" sz="2800" dirty="0" smtClean="0">
                <a:latin typeface="Andalus" pitchFamily="18" charset="-78"/>
                <a:ea typeface="Calibri"/>
                <a:cs typeface="Andalus" pitchFamily="18" charset="-78"/>
              </a:rPr>
              <a:t>1-Acute </a:t>
            </a:r>
            <a:r>
              <a:rPr lang="en-US" sz="2800" dirty="0">
                <a:latin typeface="Andalus" pitchFamily="18" charset="-78"/>
                <a:ea typeface="Calibri"/>
                <a:cs typeface="Andalus" pitchFamily="18" charset="-78"/>
              </a:rPr>
              <a:t>bronchiolitis is predominantly a viral disease. </a:t>
            </a:r>
            <a:r>
              <a:rPr lang="en-US" sz="2800" b="1" dirty="0">
                <a:latin typeface="Andalus" pitchFamily="18" charset="-78"/>
                <a:ea typeface="Calibri"/>
                <a:cs typeface="Andalus" pitchFamily="18" charset="-78"/>
              </a:rPr>
              <a:t>Respiratory syncytial virus (RSV)</a:t>
            </a:r>
            <a:r>
              <a:rPr lang="en-US" sz="2800" dirty="0">
                <a:latin typeface="Andalus" pitchFamily="18" charset="-78"/>
                <a:ea typeface="Calibri"/>
                <a:cs typeface="Andalus" pitchFamily="18" charset="-78"/>
              </a:rPr>
              <a:t> is responsible for more than 50% of cases</a:t>
            </a:r>
            <a:r>
              <a:rPr lang="en-US" sz="2800" dirty="0">
                <a:latin typeface="Andalus" pitchFamily="18" charset="-78"/>
                <a:ea typeface="Times New Roman"/>
                <a:cs typeface="Andalus" pitchFamily="18" charset="-78"/>
              </a:rPr>
              <a:t>.</a:t>
            </a:r>
            <a:r>
              <a:rPr lang="en-US" sz="2800" dirty="0">
                <a:latin typeface="Andalus" pitchFamily="18" charset="-78"/>
                <a:ea typeface="Calibri"/>
                <a:cs typeface="Andalus" pitchFamily="18" charset="-78"/>
              </a:rPr>
              <a:t> </a:t>
            </a:r>
          </a:p>
          <a:p>
            <a:pPr marL="0" indent="0" algn="just" rtl="0">
              <a:lnSpc>
                <a:spcPct val="115000"/>
              </a:lnSpc>
              <a:spcAft>
                <a:spcPts val="0"/>
              </a:spcAft>
              <a:buNone/>
            </a:pPr>
            <a:endParaRPr lang="en-US" sz="2800" dirty="0">
              <a:latin typeface="Andalus" pitchFamily="18" charset="-78"/>
              <a:ea typeface="Calibri"/>
              <a:cs typeface="Andalus" pitchFamily="18" charset="-78"/>
            </a:endParaRPr>
          </a:p>
          <a:p>
            <a:pPr algn="just" rtl="0">
              <a:lnSpc>
                <a:spcPct val="115000"/>
              </a:lnSpc>
              <a:spcAft>
                <a:spcPts val="0"/>
              </a:spcAft>
            </a:pPr>
            <a:r>
              <a:rPr lang="en-US" sz="2800" dirty="0">
                <a:latin typeface="Andalus" pitchFamily="18" charset="-78"/>
                <a:ea typeface="Calibri"/>
                <a:cs typeface="Andalus" pitchFamily="18" charset="-78"/>
              </a:rPr>
              <a:t>2-Other agents include </a:t>
            </a:r>
            <a:r>
              <a:rPr lang="en-US" sz="2800" dirty="0" err="1">
                <a:latin typeface="Andalus" pitchFamily="18" charset="-78"/>
                <a:ea typeface="Calibri"/>
                <a:cs typeface="Andalus" pitchFamily="18" charset="-78"/>
              </a:rPr>
              <a:t>parainfluenza</a:t>
            </a:r>
            <a:r>
              <a:rPr lang="en-US" sz="2800" dirty="0">
                <a:latin typeface="Andalus" pitchFamily="18" charset="-78"/>
                <a:ea typeface="Calibri"/>
                <a:cs typeface="Andalus" pitchFamily="18" charset="-78"/>
              </a:rPr>
              <a:t>, adenovirus, </a:t>
            </a:r>
            <a:r>
              <a:rPr lang="en-US" sz="2800" i="1" dirty="0">
                <a:latin typeface="Andalus" pitchFamily="18" charset="-78"/>
                <a:ea typeface="Calibri"/>
                <a:cs typeface="Andalus" pitchFamily="18" charset="-78"/>
              </a:rPr>
              <a:t>Mycoplasma,</a:t>
            </a:r>
            <a:r>
              <a:rPr lang="en-US" sz="2800" dirty="0">
                <a:latin typeface="Andalus" pitchFamily="18" charset="-78"/>
                <a:ea typeface="Calibri"/>
                <a:cs typeface="Andalus" pitchFamily="18" charset="-78"/>
              </a:rPr>
              <a:t> and occasionally other viruses</a:t>
            </a:r>
            <a:r>
              <a:rPr lang="en-US" sz="2800" dirty="0">
                <a:latin typeface="Andalus" pitchFamily="18" charset="-78"/>
                <a:ea typeface="Times New Roman"/>
                <a:cs typeface="Andalus" pitchFamily="18" charset="-78"/>
              </a:rPr>
              <a:t>.</a:t>
            </a:r>
            <a:endParaRPr lang="en-US" sz="2800" dirty="0">
              <a:latin typeface="Andalus" pitchFamily="18" charset="-78"/>
              <a:ea typeface="Calibri"/>
              <a:cs typeface="Andalus" pitchFamily="18" charset="-78"/>
            </a:endParaRPr>
          </a:p>
          <a:p>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29746348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pPr algn="l"/>
            <a:r>
              <a:rPr lang="en-US" dirty="0" smtClean="0"/>
              <a:t>Diagnosis: </a:t>
            </a:r>
            <a:endParaRPr lang="ar-IQ" dirty="0"/>
          </a:p>
        </p:txBody>
      </p:sp>
      <p:sp>
        <p:nvSpPr>
          <p:cNvPr id="3" name="Content Placeholder 2"/>
          <p:cNvSpPr>
            <a:spLocks noGrp="1"/>
          </p:cNvSpPr>
          <p:nvPr>
            <p:ph idx="1"/>
          </p:nvPr>
        </p:nvSpPr>
        <p:spPr>
          <a:xfrm>
            <a:off x="457200" y="692696"/>
            <a:ext cx="8229600" cy="5832648"/>
          </a:xfrm>
        </p:spPr>
        <p:txBody>
          <a:bodyPr>
            <a:normAutofit fontScale="40000" lnSpcReduction="20000"/>
          </a:bodyPr>
          <a:lstStyle/>
          <a:p>
            <a:pPr lvl="0" algn="just" rtl="0">
              <a:lnSpc>
                <a:spcPct val="115000"/>
              </a:lnSpc>
              <a:buFont typeface="Wingdings" pitchFamily="2" charset="2"/>
              <a:buChar char="Ø"/>
            </a:pPr>
            <a:r>
              <a:rPr lang="en-US" sz="5900" dirty="0" smtClean="0">
                <a:effectLst/>
                <a:latin typeface="Times New Roman"/>
                <a:ea typeface="Calibri"/>
                <a:cs typeface="Arial"/>
              </a:rPr>
              <a:t>VL is predominantly a disease of small children and infants. </a:t>
            </a:r>
            <a:endParaRPr lang="en-US" sz="5900" dirty="0">
              <a:ea typeface="Calibri"/>
              <a:cs typeface="Arial"/>
            </a:endParaRPr>
          </a:p>
          <a:p>
            <a:pPr lvl="0" algn="just" rtl="0">
              <a:lnSpc>
                <a:spcPct val="115000"/>
              </a:lnSpc>
              <a:buFont typeface="Wingdings" pitchFamily="2" charset="2"/>
              <a:buChar char="Ø"/>
            </a:pPr>
            <a:r>
              <a:rPr lang="en-US" sz="5900" dirty="0" smtClean="0">
                <a:effectLst/>
                <a:latin typeface="Times New Roman"/>
                <a:ea typeface="Calibri"/>
                <a:cs typeface="Arial"/>
              </a:rPr>
              <a:t>The </a:t>
            </a:r>
            <a:r>
              <a:rPr lang="en-US" sz="5900" b="1" dirty="0" smtClean="0">
                <a:effectLst/>
                <a:latin typeface="Times New Roman"/>
                <a:ea typeface="Calibri"/>
                <a:cs typeface="Arial"/>
              </a:rPr>
              <a:t>first sign of infection is high fever</a:t>
            </a:r>
            <a:r>
              <a:rPr lang="en-US" sz="5900" dirty="0" smtClean="0">
                <a:effectLst/>
                <a:latin typeface="Times New Roman"/>
                <a:ea typeface="Calibri"/>
                <a:cs typeface="Arial"/>
              </a:rPr>
              <a:t>, usually accompanied by rigor and chills. </a:t>
            </a:r>
            <a:endParaRPr lang="en-US" sz="5900" dirty="0">
              <a:ea typeface="Calibri"/>
              <a:cs typeface="Arial"/>
            </a:endParaRPr>
          </a:p>
          <a:p>
            <a:pPr lvl="0" algn="just" rtl="0">
              <a:lnSpc>
                <a:spcPct val="115000"/>
              </a:lnSpc>
              <a:buFont typeface="Wingdings" pitchFamily="2" charset="2"/>
              <a:buChar char="Ø"/>
            </a:pPr>
            <a:r>
              <a:rPr lang="en-US" sz="5900" b="1" dirty="0" smtClean="0">
                <a:effectLst/>
                <a:latin typeface="Times New Roman"/>
                <a:ea typeface="Calibri"/>
                <a:cs typeface="Arial"/>
              </a:rPr>
              <a:t>Splenomegaly</a:t>
            </a:r>
            <a:r>
              <a:rPr lang="en-US" sz="5900" dirty="0" smtClean="0">
                <a:effectLst/>
                <a:latin typeface="Times New Roman"/>
                <a:ea typeface="Calibri"/>
                <a:cs typeface="Arial"/>
              </a:rPr>
              <a:t> develops quickly in the first few weeks and becomes massive as the disease progresses. Moderate hepatomegaly occurs later. Lymphadenopathy may also seen .</a:t>
            </a:r>
            <a:endParaRPr lang="en-US" sz="5900" dirty="0">
              <a:ea typeface="Calibri"/>
              <a:cs typeface="Arial"/>
            </a:endParaRPr>
          </a:p>
          <a:p>
            <a:pPr lvl="0" algn="just" rtl="0">
              <a:lnSpc>
                <a:spcPct val="115000"/>
              </a:lnSpc>
              <a:buFont typeface="Wingdings" pitchFamily="2" charset="2"/>
              <a:buChar char="Ø"/>
            </a:pPr>
            <a:r>
              <a:rPr lang="en-US" sz="5900" dirty="0" smtClean="0">
                <a:effectLst/>
                <a:latin typeface="Times New Roman"/>
                <a:ea typeface="Calibri"/>
                <a:cs typeface="Arial"/>
              </a:rPr>
              <a:t>Blackish discoloration of the skin, from which the disease derived its name, </a:t>
            </a:r>
            <a:r>
              <a:rPr lang="en-US" sz="5900" dirty="0" err="1" smtClean="0">
                <a:effectLst/>
                <a:latin typeface="Times New Roman"/>
                <a:ea typeface="Calibri"/>
                <a:cs typeface="Arial"/>
              </a:rPr>
              <a:t>kala-azar</a:t>
            </a:r>
            <a:r>
              <a:rPr lang="en-US" sz="5900" dirty="0" smtClean="0">
                <a:effectLst/>
                <a:latin typeface="Times New Roman"/>
                <a:ea typeface="Calibri"/>
                <a:cs typeface="Arial"/>
              </a:rPr>
              <a:t> (the Hindi word for ‘black fever’), is a feature of advanced illness and is now rarely seen. </a:t>
            </a:r>
            <a:endParaRPr lang="en-US" sz="5900" dirty="0">
              <a:ea typeface="Calibri"/>
              <a:cs typeface="Arial"/>
            </a:endParaRPr>
          </a:p>
          <a:p>
            <a:pPr lvl="0" algn="just" rtl="0">
              <a:lnSpc>
                <a:spcPct val="115000"/>
              </a:lnSpc>
              <a:buFont typeface="Wingdings" pitchFamily="2" charset="2"/>
              <a:buChar char="Ø"/>
            </a:pPr>
            <a:r>
              <a:rPr lang="en-US" sz="5900" b="1" dirty="0" smtClean="0">
                <a:effectLst/>
                <a:latin typeface="Times New Roman"/>
                <a:ea typeface="Calibri"/>
                <a:cs typeface="Arial"/>
              </a:rPr>
              <a:t>Pancytopenia</a:t>
            </a:r>
            <a:r>
              <a:rPr lang="en-US" sz="5900" dirty="0" smtClean="0">
                <a:effectLst/>
                <a:latin typeface="Times New Roman"/>
                <a:ea typeface="Calibri"/>
                <a:cs typeface="Arial"/>
              </a:rPr>
              <a:t> is a common feature.</a:t>
            </a:r>
            <a:endParaRPr lang="en-US" sz="5900" dirty="0">
              <a:ea typeface="Calibri"/>
              <a:cs typeface="Arial"/>
            </a:endParaRPr>
          </a:p>
          <a:p>
            <a:pPr lvl="0" algn="just" rtl="0">
              <a:lnSpc>
                <a:spcPct val="115000"/>
              </a:lnSpc>
              <a:buFont typeface="Wingdings" pitchFamily="2" charset="2"/>
              <a:buChar char="Ø"/>
            </a:pPr>
            <a:r>
              <a:rPr lang="en-US" sz="5900" dirty="0" smtClean="0">
                <a:effectLst/>
                <a:latin typeface="Times New Roman"/>
                <a:ea typeface="Calibri"/>
                <a:cs typeface="Arial"/>
              </a:rPr>
              <a:t>Without adequate treatment most patients with clinical VL die.</a:t>
            </a:r>
            <a:endParaRPr lang="en-US" sz="5900" dirty="0">
              <a:ea typeface="Calibri"/>
              <a:cs typeface="Arial"/>
            </a:endParaRPr>
          </a:p>
          <a:p>
            <a:pPr marL="0" indent="0" algn="just" rtl="0">
              <a:lnSpc>
                <a:spcPct val="115000"/>
              </a:lnSpc>
              <a:spcAft>
                <a:spcPts val="0"/>
              </a:spcAft>
              <a:buNone/>
            </a:pPr>
            <a:endParaRPr lang="en-US" sz="5900" dirty="0">
              <a:ea typeface="Calibri"/>
              <a:cs typeface="Arial"/>
            </a:endParaRPr>
          </a:p>
          <a:p>
            <a:endParaRPr lang="ar-IQ" dirty="0"/>
          </a:p>
        </p:txBody>
      </p:sp>
    </p:spTree>
    <p:extLst>
      <p:ext uri="{BB962C8B-B14F-4D97-AF65-F5344CB8AC3E}">
        <p14:creationId xmlns:p14="http://schemas.microsoft.com/office/powerpoint/2010/main" val="2141126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Diagnosis </a:t>
            </a:r>
            <a:endParaRPr lang="ar-IQ" dirty="0"/>
          </a:p>
        </p:txBody>
      </p:sp>
      <p:sp>
        <p:nvSpPr>
          <p:cNvPr id="3" name="Content Placeholder 2"/>
          <p:cNvSpPr>
            <a:spLocks noGrp="1"/>
          </p:cNvSpPr>
          <p:nvPr>
            <p:ph idx="1"/>
          </p:nvPr>
        </p:nvSpPr>
        <p:spPr/>
        <p:txBody>
          <a:bodyPr>
            <a:normAutofit/>
          </a:bodyPr>
          <a:lstStyle/>
          <a:p>
            <a:pPr lvl="0" algn="just" rtl="0">
              <a:lnSpc>
                <a:spcPct val="115000"/>
              </a:lnSpc>
              <a:buFont typeface="Wingdings"/>
              <a:buChar char=""/>
            </a:pPr>
            <a:r>
              <a:rPr lang="en-US" dirty="0" smtClean="0">
                <a:effectLst/>
                <a:latin typeface="Times New Roman"/>
                <a:ea typeface="Calibri"/>
                <a:cs typeface="Arial"/>
              </a:rPr>
              <a:t>Demonstration of </a:t>
            </a:r>
            <a:r>
              <a:rPr lang="en-US" dirty="0" err="1" smtClean="0">
                <a:effectLst/>
                <a:latin typeface="Times New Roman"/>
                <a:ea typeface="Calibri"/>
                <a:cs typeface="Arial"/>
              </a:rPr>
              <a:t>amastigotes</a:t>
            </a:r>
            <a:r>
              <a:rPr lang="en-US" dirty="0" smtClean="0">
                <a:effectLst/>
                <a:latin typeface="Times New Roman"/>
                <a:ea typeface="Calibri"/>
                <a:cs typeface="Arial"/>
              </a:rPr>
              <a:t> in </a:t>
            </a:r>
            <a:r>
              <a:rPr lang="en-US" b="1" dirty="0" smtClean="0">
                <a:effectLst/>
                <a:latin typeface="Times New Roman"/>
                <a:ea typeface="Calibri"/>
                <a:cs typeface="Arial"/>
              </a:rPr>
              <a:t>splenic smears</a:t>
            </a:r>
            <a:r>
              <a:rPr lang="en-US" dirty="0" smtClean="0">
                <a:effectLst/>
                <a:latin typeface="Times New Roman"/>
                <a:ea typeface="Calibri"/>
                <a:cs typeface="Arial"/>
              </a:rPr>
              <a:t> is the most efficient means of diagnosis, with 98% sensitivity ; however, it carries a risk of serious </a:t>
            </a:r>
            <a:r>
              <a:rPr lang="en-US" dirty="0" err="1" smtClean="0">
                <a:effectLst/>
                <a:latin typeface="Times New Roman"/>
                <a:ea typeface="Calibri"/>
                <a:cs typeface="Arial"/>
              </a:rPr>
              <a:t>haemorrhage</a:t>
            </a:r>
            <a:r>
              <a:rPr lang="en-US" dirty="0" smtClean="0">
                <a:effectLst/>
                <a:latin typeface="Times New Roman"/>
                <a:ea typeface="Calibri"/>
                <a:cs typeface="Arial"/>
              </a:rPr>
              <a:t> in inexperienced hands.</a:t>
            </a:r>
            <a:endParaRPr lang="en-US" sz="2400" dirty="0">
              <a:ea typeface="Calibri"/>
              <a:cs typeface="Arial"/>
            </a:endParaRPr>
          </a:p>
          <a:p>
            <a:pPr lvl="0" algn="just" rtl="0">
              <a:lnSpc>
                <a:spcPct val="115000"/>
              </a:lnSpc>
              <a:buFont typeface="Wingdings"/>
              <a:buChar char=""/>
            </a:pPr>
            <a:r>
              <a:rPr lang="en-US" dirty="0" err="1" smtClean="0">
                <a:effectLst/>
                <a:latin typeface="Times New Roman"/>
                <a:ea typeface="Calibri"/>
                <a:cs typeface="Arial"/>
              </a:rPr>
              <a:t>Serodiagnosis</a:t>
            </a:r>
            <a:r>
              <a:rPr lang="en-US" dirty="0" smtClean="0">
                <a:effectLst/>
                <a:latin typeface="Times New Roman"/>
                <a:ea typeface="Calibri"/>
                <a:cs typeface="Arial"/>
              </a:rPr>
              <a:t>, by ELISA or indirect immunofluorescence antibody test (</a:t>
            </a:r>
            <a:r>
              <a:rPr lang="en-US" b="1" dirty="0" smtClean="0">
                <a:effectLst/>
                <a:latin typeface="Times New Roman"/>
                <a:ea typeface="Calibri"/>
                <a:cs typeface="Arial"/>
              </a:rPr>
              <a:t>IFAT</a:t>
            </a:r>
            <a:r>
              <a:rPr lang="en-US" dirty="0" smtClean="0">
                <a:effectLst/>
                <a:latin typeface="Times New Roman"/>
                <a:ea typeface="Calibri"/>
                <a:cs typeface="Arial"/>
              </a:rPr>
              <a:t>). A significant proportion of the healthy population in an endemic region will be positive for these tests due to past exposure.</a:t>
            </a:r>
            <a:endParaRPr lang="en-US" sz="2400" dirty="0">
              <a:ea typeface="Calibri"/>
              <a:cs typeface="Arial"/>
            </a:endParaRPr>
          </a:p>
          <a:p>
            <a:endParaRPr lang="ar-IQ" dirty="0"/>
          </a:p>
        </p:txBody>
      </p:sp>
    </p:spTree>
    <p:extLst>
      <p:ext uri="{BB962C8B-B14F-4D97-AF65-F5344CB8AC3E}">
        <p14:creationId xmlns:p14="http://schemas.microsoft.com/office/powerpoint/2010/main" val="12221532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5776" y="1412776"/>
            <a:ext cx="3816424" cy="4608512"/>
          </a:xfrm>
        </p:spPr>
      </p:pic>
    </p:spTree>
    <p:extLst>
      <p:ext uri="{BB962C8B-B14F-4D97-AF65-F5344CB8AC3E}">
        <p14:creationId xmlns:p14="http://schemas.microsoft.com/office/powerpoint/2010/main" val="37807406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Treatment </a:t>
            </a:r>
            <a:endParaRPr lang="ar-IQ" dirty="0"/>
          </a:p>
        </p:txBody>
      </p:sp>
      <p:sp>
        <p:nvSpPr>
          <p:cNvPr id="3" name="Content Placeholder 2"/>
          <p:cNvSpPr>
            <a:spLocks noGrp="1"/>
          </p:cNvSpPr>
          <p:nvPr>
            <p:ph idx="1"/>
          </p:nvPr>
        </p:nvSpPr>
        <p:spPr/>
        <p:txBody>
          <a:bodyPr>
            <a:normAutofit fontScale="92500"/>
          </a:bodyPr>
          <a:lstStyle/>
          <a:p>
            <a:pPr lvl="0" algn="just" rtl="0">
              <a:lnSpc>
                <a:spcPct val="115000"/>
              </a:lnSpc>
              <a:buFont typeface="Wingdings"/>
              <a:buChar char=""/>
            </a:pPr>
            <a:r>
              <a:rPr lang="en-US" dirty="0" smtClean="0">
                <a:effectLst/>
                <a:latin typeface="Times New Roman"/>
                <a:ea typeface="Calibri"/>
                <a:cs typeface="Arial"/>
              </a:rPr>
              <a:t>The </a:t>
            </a:r>
            <a:r>
              <a:rPr lang="en-US" dirty="0" err="1" smtClean="0">
                <a:effectLst/>
                <a:latin typeface="Times New Roman"/>
                <a:ea typeface="Calibri"/>
                <a:cs typeface="Arial"/>
              </a:rPr>
              <a:t>pentavalent</a:t>
            </a:r>
            <a:r>
              <a:rPr lang="en-US" dirty="0" smtClean="0">
                <a:effectLst/>
                <a:latin typeface="Times New Roman"/>
                <a:ea typeface="Calibri"/>
                <a:cs typeface="Arial"/>
              </a:rPr>
              <a:t> antimony compound [</a:t>
            </a:r>
            <a:r>
              <a:rPr lang="en-US" b="1" dirty="0" smtClean="0">
                <a:effectLst/>
                <a:latin typeface="Times New Roman"/>
                <a:ea typeface="Calibri"/>
                <a:cs typeface="Arial"/>
              </a:rPr>
              <a:t>sodium </a:t>
            </a:r>
            <a:r>
              <a:rPr lang="en-US" b="1" dirty="0" err="1" smtClean="0">
                <a:effectLst/>
                <a:latin typeface="Times New Roman"/>
                <a:ea typeface="Calibri"/>
                <a:cs typeface="Arial"/>
              </a:rPr>
              <a:t>stibogluconate</a:t>
            </a:r>
            <a:r>
              <a:rPr lang="en-US" dirty="0" smtClean="0">
                <a:effectLst/>
                <a:latin typeface="Times New Roman"/>
                <a:ea typeface="Calibri"/>
                <a:cs typeface="Arial"/>
              </a:rPr>
              <a:t> (</a:t>
            </a:r>
            <a:r>
              <a:rPr lang="en-US" dirty="0" err="1" smtClean="0">
                <a:effectLst/>
                <a:latin typeface="Times New Roman"/>
                <a:ea typeface="Calibri"/>
                <a:cs typeface="Arial"/>
              </a:rPr>
              <a:t>Pentostam</a:t>
            </a:r>
            <a:r>
              <a:rPr lang="en-US" dirty="0" smtClean="0">
                <a:effectLst/>
                <a:latin typeface="Times New Roman"/>
                <a:ea typeface="Calibri"/>
                <a:cs typeface="Arial"/>
              </a:rPr>
              <a:t>®)]. The daily dose is 20 mg/kg body weight, given either intravenously or intramuscularly </a:t>
            </a:r>
            <a:r>
              <a:rPr lang="en-US" b="1" dirty="0" smtClean="0">
                <a:effectLst/>
                <a:latin typeface="Times New Roman"/>
                <a:ea typeface="Calibri"/>
                <a:cs typeface="Arial"/>
              </a:rPr>
              <a:t>for 28 days. </a:t>
            </a:r>
            <a:endParaRPr lang="en-US" sz="2400" dirty="0">
              <a:ea typeface="Calibri"/>
              <a:cs typeface="Arial"/>
            </a:endParaRPr>
          </a:p>
          <a:p>
            <a:pPr lvl="0" algn="just" rtl="0">
              <a:lnSpc>
                <a:spcPct val="115000"/>
              </a:lnSpc>
              <a:buFont typeface="Wingdings"/>
              <a:buChar char=""/>
            </a:pPr>
            <a:r>
              <a:rPr lang="en-US" dirty="0" smtClean="0">
                <a:effectLst/>
                <a:latin typeface="Times New Roman"/>
                <a:ea typeface="Calibri"/>
                <a:cs typeface="Arial"/>
              </a:rPr>
              <a:t>Side-effects are common and include </a:t>
            </a:r>
            <a:r>
              <a:rPr lang="en-US" dirty="0" err="1" smtClean="0">
                <a:effectLst/>
                <a:latin typeface="Times New Roman"/>
                <a:ea typeface="Calibri"/>
                <a:cs typeface="Arial"/>
              </a:rPr>
              <a:t>arthralgias</a:t>
            </a:r>
            <a:r>
              <a:rPr lang="en-US" dirty="0" smtClean="0">
                <a:effectLst/>
                <a:latin typeface="Times New Roman"/>
                <a:ea typeface="Calibri"/>
                <a:cs typeface="Arial"/>
              </a:rPr>
              <a:t>, </a:t>
            </a:r>
            <a:r>
              <a:rPr lang="en-US" dirty="0" err="1" smtClean="0">
                <a:effectLst/>
                <a:latin typeface="Times New Roman"/>
                <a:ea typeface="Calibri"/>
                <a:cs typeface="Arial"/>
              </a:rPr>
              <a:t>myalgias</a:t>
            </a:r>
            <a:r>
              <a:rPr lang="en-US" dirty="0" smtClean="0">
                <a:effectLst/>
                <a:latin typeface="Times New Roman"/>
                <a:ea typeface="Calibri"/>
                <a:cs typeface="Arial"/>
              </a:rPr>
              <a:t>, raised hepatic transaminases, pancreatitis  and ECG changes.</a:t>
            </a:r>
            <a:endParaRPr lang="en-US" sz="2400" dirty="0">
              <a:ea typeface="Calibri"/>
              <a:cs typeface="Arial"/>
            </a:endParaRPr>
          </a:p>
          <a:p>
            <a:pPr lvl="0" algn="just" rtl="0">
              <a:lnSpc>
                <a:spcPct val="115000"/>
              </a:lnSpc>
              <a:buFont typeface="Wingdings"/>
              <a:buChar char=""/>
            </a:pPr>
            <a:r>
              <a:rPr lang="en-US" b="1" dirty="0" smtClean="0">
                <a:effectLst/>
                <a:latin typeface="Times New Roman"/>
                <a:ea typeface="Calibri"/>
                <a:cs typeface="Arial"/>
              </a:rPr>
              <a:t>Amphotericin B</a:t>
            </a:r>
            <a:r>
              <a:rPr lang="en-US" dirty="0" smtClean="0">
                <a:effectLst/>
                <a:latin typeface="Times New Roman"/>
                <a:ea typeface="Calibri"/>
                <a:cs typeface="Arial"/>
              </a:rPr>
              <a:t> is very useful in the treatment of antimony-unresponsive VL </a:t>
            </a:r>
            <a:endParaRPr lang="en-US" sz="2400" dirty="0">
              <a:ea typeface="Calibri"/>
              <a:cs typeface="Arial"/>
            </a:endParaRPr>
          </a:p>
          <a:p>
            <a:pPr algn="just" rtl="0">
              <a:lnSpc>
                <a:spcPct val="115000"/>
              </a:lnSpc>
              <a:spcAft>
                <a:spcPts val="0"/>
              </a:spcAft>
            </a:pPr>
            <a:r>
              <a:rPr lang="en-US" b="1" dirty="0" smtClean="0">
                <a:effectLst/>
                <a:latin typeface="Times New Roman"/>
                <a:ea typeface="Calibri"/>
                <a:cs typeface="Arial"/>
              </a:rPr>
              <a:t> </a:t>
            </a:r>
            <a:endParaRPr lang="en-US" sz="2400" dirty="0">
              <a:ea typeface="Calibri"/>
              <a:cs typeface="Arial"/>
            </a:endParaRPr>
          </a:p>
          <a:p>
            <a:endParaRPr lang="ar-IQ" dirty="0"/>
          </a:p>
        </p:txBody>
      </p:sp>
    </p:spTree>
    <p:extLst>
      <p:ext uri="{BB962C8B-B14F-4D97-AF65-F5344CB8AC3E}">
        <p14:creationId xmlns:p14="http://schemas.microsoft.com/office/powerpoint/2010/main" val="26310083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8490" y="404664"/>
            <a:ext cx="7756263" cy="792088"/>
          </a:xfrm>
        </p:spPr>
        <p:txBody>
          <a:bodyPr>
            <a:normAutofit fontScale="90000"/>
          </a:bodyPr>
          <a:lstStyle/>
          <a:p>
            <a:pPr algn="l"/>
            <a:r>
              <a:rPr lang="en-US" dirty="0" smtClean="0"/>
              <a:t>Gastroenterology </a:t>
            </a:r>
            <a:endParaRPr lang="ar-IQ" dirty="0"/>
          </a:p>
        </p:txBody>
      </p:sp>
      <p:sp>
        <p:nvSpPr>
          <p:cNvPr id="2" name="Content Placeholder 1"/>
          <p:cNvSpPr>
            <a:spLocks noGrp="1"/>
          </p:cNvSpPr>
          <p:nvPr>
            <p:ph idx="1"/>
          </p:nvPr>
        </p:nvSpPr>
        <p:spPr>
          <a:xfrm>
            <a:off x="699247" y="2060847"/>
            <a:ext cx="7745505" cy="4536505"/>
          </a:xfrm>
        </p:spPr>
        <p:txBody>
          <a:bodyPr>
            <a:normAutofit/>
          </a:bodyPr>
          <a:lstStyle/>
          <a:p>
            <a:pPr algn="just" rtl="0">
              <a:lnSpc>
                <a:spcPct val="115000"/>
              </a:lnSpc>
              <a:spcAft>
                <a:spcPts val="0"/>
              </a:spcAft>
            </a:pPr>
            <a:r>
              <a:rPr lang="en-US" b="1" dirty="0">
                <a:solidFill>
                  <a:srgbClr val="0070C0"/>
                </a:solidFill>
                <a:latin typeface="Times New Roman"/>
                <a:ea typeface="Times New Roman"/>
                <a:cs typeface="Arial"/>
              </a:rPr>
              <a:t>Acute Gastroenteritis (GE)</a:t>
            </a:r>
            <a:endParaRPr lang="en-US" sz="1800" dirty="0">
              <a:latin typeface="Calibri"/>
              <a:ea typeface="Calibri"/>
              <a:cs typeface="Arial"/>
            </a:endParaRPr>
          </a:p>
          <a:p>
            <a:pPr marL="0" indent="0" algn="l" rtl="0">
              <a:buNone/>
            </a:pPr>
            <a:r>
              <a:rPr lang="en-US" dirty="0" smtClean="0">
                <a:latin typeface="Times New Roman"/>
                <a:ea typeface="Times New Roman"/>
              </a:rPr>
              <a:t>    It </a:t>
            </a:r>
            <a:r>
              <a:rPr lang="en-US" dirty="0">
                <a:latin typeface="Times New Roman"/>
                <a:ea typeface="Times New Roman"/>
              </a:rPr>
              <a:t>is an infection of the small intestine, which present with a combination of </a:t>
            </a:r>
            <a:r>
              <a:rPr lang="en-US" b="1" dirty="0">
                <a:latin typeface="Times New Roman"/>
                <a:ea typeface="Times New Roman"/>
              </a:rPr>
              <a:t>diarrhea</a:t>
            </a:r>
            <a:r>
              <a:rPr lang="en-US" dirty="0">
                <a:latin typeface="Times New Roman"/>
                <a:ea typeface="Times New Roman"/>
              </a:rPr>
              <a:t> and </a:t>
            </a:r>
            <a:r>
              <a:rPr lang="en-US" dirty="0" smtClean="0">
                <a:latin typeface="Times New Roman"/>
                <a:ea typeface="Times New Roman"/>
              </a:rPr>
              <a:t>vomiting, </a:t>
            </a:r>
            <a:r>
              <a:rPr lang="en-US" dirty="0">
                <a:latin typeface="Times New Roman"/>
                <a:ea typeface="Times New Roman"/>
              </a:rPr>
              <a:t>but sometimes present without </a:t>
            </a:r>
            <a:r>
              <a:rPr lang="en-US" dirty="0" smtClean="0">
                <a:latin typeface="Times New Roman"/>
                <a:ea typeface="Times New Roman"/>
              </a:rPr>
              <a:t>vomiting. </a:t>
            </a:r>
          </a:p>
          <a:p>
            <a:pPr algn="just" rtl="0">
              <a:lnSpc>
                <a:spcPct val="115000"/>
              </a:lnSpc>
              <a:spcAft>
                <a:spcPts val="0"/>
              </a:spcAft>
            </a:pPr>
            <a:r>
              <a:rPr lang="en-US" b="1" dirty="0">
                <a:latin typeface="Times New Roman"/>
                <a:ea typeface="Times New Roman"/>
                <a:cs typeface="Arial"/>
              </a:rPr>
              <a:t>Rota virus</a:t>
            </a:r>
            <a:r>
              <a:rPr lang="en-US" dirty="0">
                <a:latin typeface="Times New Roman"/>
                <a:ea typeface="Times New Roman"/>
                <a:cs typeface="Arial"/>
              </a:rPr>
              <a:t> is the most common pathogen in children </a:t>
            </a:r>
            <a:r>
              <a:rPr lang="en-US" b="1" dirty="0">
                <a:latin typeface="Times New Roman"/>
                <a:ea typeface="Times New Roman"/>
                <a:cs typeface="Arial"/>
              </a:rPr>
              <a:t>under 2 </a:t>
            </a:r>
            <a:r>
              <a:rPr lang="en-US" b="1" dirty="0" smtClean="0">
                <a:latin typeface="Times New Roman"/>
                <a:ea typeface="Times New Roman"/>
                <a:cs typeface="Arial"/>
              </a:rPr>
              <a:t>years</a:t>
            </a:r>
            <a:r>
              <a:rPr lang="en-US" dirty="0" smtClean="0">
                <a:latin typeface="Times New Roman"/>
                <a:ea typeface="Times New Roman"/>
                <a:cs typeface="Arial"/>
              </a:rPr>
              <a:t>, </a:t>
            </a:r>
            <a:r>
              <a:rPr lang="en-US" dirty="0">
                <a:latin typeface="Times New Roman"/>
                <a:ea typeface="Times New Roman"/>
                <a:cs typeface="Arial"/>
              </a:rPr>
              <a:t>other causes include: </a:t>
            </a:r>
            <a:endParaRPr lang="en-US" sz="1800" dirty="0">
              <a:latin typeface="Calibri"/>
              <a:ea typeface="Calibri"/>
              <a:cs typeface="Arial"/>
            </a:endParaRPr>
          </a:p>
          <a:p>
            <a:pPr marL="0" indent="0" algn="l" rtl="0">
              <a:lnSpc>
                <a:spcPct val="115000"/>
              </a:lnSpc>
              <a:spcAft>
                <a:spcPts val="0"/>
              </a:spcAft>
              <a:buNone/>
            </a:pPr>
            <a:r>
              <a:rPr lang="en-US" dirty="0" smtClean="0">
                <a:latin typeface="Times New Roman"/>
                <a:ea typeface="Times New Roman"/>
                <a:cs typeface="Arial"/>
              </a:rPr>
              <a:t> A- Acute </a:t>
            </a:r>
            <a:r>
              <a:rPr lang="en-US" b="1" dirty="0">
                <a:solidFill>
                  <a:srgbClr val="FF0000"/>
                </a:solidFill>
                <a:latin typeface="Times New Roman"/>
                <a:ea typeface="Times New Roman"/>
                <a:cs typeface="Arial"/>
              </a:rPr>
              <a:t>bacterial</a:t>
            </a:r>
            <a:r>
              <a:rPr lang="en-US" dirty="0">
                <a:solidFill>
                  <a:srgbClr val="FF0000"/>
                </a:solidFill>
                <a:latin typeface="Times New Roman"/>
                <a:ea typeface="Times New Roman"/>
                <a:cs typeface="Arial"/>
              </a:rPr>
              <a:t> </a:t>
            </a:r>
            <a:r>
              <a:rPr lang="en-US" b="1" dirty="0">
                <a:solidFill>
                  <a:srgbClr val="FF0000"/>
                </a:solidFill>
                <a:latin typeface="Times New Roman"/>
                <a:ea typeface="Times New Roman"/>
                <a:cs typeface="Arial"/>
              </a:rPr>
              <a:t>infections</a:t>
            </a:r>
            <a:r>
              <a:rPr lang="en-US" dirty="0">
                <a:solidFill>
                  <a:srgbClr val="FF0000"/>
                </a:solidFill>
                <a:latin typeface="Times New Roman"/>
                <a:ea typeface="Times New Roman"/>
                <a:cs typeface="Arial"/>
              </a:rPr>
              <a:t> </a:t>
            </a:r>
            <a:r>
              <a:rPr lang="en-US" dirty="0">
                <a:latin typeface="Times New Roman"/>
                <a:ea typeface="Times New Roman"/>
                <a:cs typeface="Arial"/>
              </a:rPr>
              <a:t>(</a:t>
            </a:r>
            <a:r>
              <a:rPr lang="en-US" dirty="0" err="1">
                <a:latin typeface="Times New Roman"/>
                <a:ea typeface="Times New Roman"/>
                <a:cs typeface="Arial"/>
              </a:rPr>
              <a:t>shigellae</a:t>
            </a:r>
            <a:r>
              <a:rPr lang="en-US" dirty="0">
                <a:latin typeface="Times New Roman"/>
                <a:ea typeface="Times New Roman"/>
                <a:cs typeface="Arial"/>
              </a:rPr>
              <a:t>, Salmonellae, E coli and </a:t>
            </a:r>
            <a:r>
              <a:rPr lang="en-US" dirty="0" err="1">
                <a:latin typeface="Times New Roman"/>
                <a:ea typeface="Times New Roman"/>
                <a:cs typeface="Arial"/>
              </a:rPr>
              <a:t>Vibirio</a:t>
            </a:r>
            <a:r>
              <a:rPr lang="en-US" dirty="0">
                <a:latin typeface="Times New Roman"/>
                <a:ea typeface="Times New Roman"/>
                <a:cs typeface="Arial"/>
              </a:rPr>
              <a:t> cholera which secrete enterotoxins</a:t>
            </a:r>
            <a:r>
              <a:rPr lang="en-US" dirty="0" smtClean="0">
                <a:latin typeface="Times New Roman"/>
                <a:ea typeface="Times New Roman"/>
                <a:cs typeface="Arial"/>
              </a:rPr>
              <a:t>).</a:t>
            </a:r>
            <a:endParaRPr lang="en-US" sz="1800" dirty="0">
              <a:latin typeface="Calibri"/>
              <a:ea typeface="Calibri"/>
              <a:cs typeface="Arial"/>
            </a:endParaRPr>
          </a:p>
          <a:p>
            <a:pPr marL="0" indent="0" algn="l" rtl="0">
              <a:buNone/>
            </a:pPr>
            <a:r>
              <a:rPr lang="en-US" dirty="0" smtClean="0">
                <a:latin typeface="Times New Roman"/>
                <a:ea typeface="Times New Roman"/>
              </a:rPr>
              <a:t> B-</a:t>
            </a:r>
            <a:r>
              <a:rPr lang="en-US" b="1" dirty="0" smtClean="0">
                <a:solidFill>
                  <a:srgbClr val="FF0000"/>
                </a:solidFill>
                <a:latin typeface="Times New Roman"/>
                <a:ea typeface="Times New Roman"/>
              </a:rPr>
              <a:t>Parasites</a:t>
            </a:r>
            <a:r>
              <a:rPr lang="en-US" dirty="0" smtClean="0">
                <a:solidFill>
                  <a:srgbClr val="FF0000"/>
                </a:solidFill>
                <a:latin typeface="Times New Roman"/>
                <a:ea typeface="Times New Roman"/>
              </a:rPr>
              <a:t> </a:t>
            </a:r>
            <a:r>
              <a:rPr lang="en-US" dirty="0">
                <a:latin typeface="Times New Roman"/>
                <a:ea typeface="Times New Roman"/>
              </a:rPr>
              <a:t>like E. </a:t>
            </a:r>
            <a:r>
              <a:rPr lang="en-US" dirty="0" err="1">
                <a:latin typeface="Times New Roman"/>
                <a:ea typeface="Times New Roman"/>
              </a:rPr>
              <a:t>histolytica</a:t>
            </a:r>
            <a:r>
              <a:rPr lang="en-US" dirty="0">
                <a:latin typeface="Times New Roman"/>
                <a:ea typeface="Times New Roman"/>
              </a:rPr>
              <a:t>, and Giardia </a:t>
            </a:r>
            <a:r>
              <a:rPr lang="en-US" dirty="0" err="1">
                <a:latin typeface="Times New Roman"/>
                <a:ea typeface="Times New Roman"/>
              </a:rPr>
              <a:t>lambilia</a:t>
            </a:r>
            <a:r>
              <a:rPr lang="en-US" dirty="0">
                <a:latin typeface="Times New Roman"/>
                <a:ea typeface="Times New Roman"/>
              </a:rPr>
              <a:t> </a:t>
            </a:r>
            <a:endParaRPr lang="ar-IQ" dirty="0"/>
          </a:p>
        </p:txBody>
      </p:sp>
    </p:spTree>
    <p:extLst>
      <p:ext uri="{BB962C8B-B14F-4D97-AF65-F5344CB8AC3E}">
        <p14:creationId xmlns:p14="http://schemas.microsoft.com/office/powerpoint/2010/main" val="13039778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8490" y="404664"/>
            <a:ext cx="7756263" cy="936104"/>
          </a:xfrm>
        </p:spPr>
        <p:txBody>
          <a:bodyPr/>
          <a:lstStyle/>
          <a:p>
            <a:pPr algn="l" rtl="0"/>
            <a:r>
              <a:rPr lang="en-US" dirty="0" smtClean="0"/>
              <a:t>Clinical features</a:t>
            </a:r>
            <a:endParaRPr lang="ar-IQ" dirty="0"/>
          </a:p>
        </p:txBody>
      </p:sp>
      <p:sp>
        <p:nvSpPr>
          <p:cNvPr id="2" name="Content Placeholder 1"/>
          <p:cNvSpPr>
            <a:spLocks noGrp="1"/>
          </p:cNvSpPr>
          <p:nvPr>
            <p:ph idx="1"/>
          </p:nvPr>
        </p:nvSpPr>
        <p:spPr>
          <a:xfrm>
            <a:off x="699247" y="2248347"/>
            <a:ext cx="7745505" cy="4349005"/>
          </a:xfrm>
        </p:spPr>
        <p:txBody>
          <a:bodyPr>
            <a:normAutofit/>
          </a:bodyPr>
          <a:lstStyle/>
          <a:p>
            <a:pPr algn="just" rtl="0">
              <a:lnSpc>
                <a:spcPct val="115000"/>
              </a:lnSpc>
              <a:spcAft>
                <a:spcPts val="0"/>
              </a:spcAft>
            </a:pPr>
            <a:r>
              <a:rPr lang="en-US" b="1" dirty="0" err="1">
                <a:latin typeface="Times New Roman"/>
                <a:ea typeface="Times New Roman"/>
                <a:cs typeface="Arial"/>
              </a:rPr>
              <a:t>Rotaviruse</a:t>
            </a:r>
            <a:r>
              <a:rPr lang="en-US" b="1" dirty="0">
                <a:latin typeface="Times New Roman"/>
                <a:ea typeface="Times New Roman"/>
                <a:cs typeface="Arial"/>
              </a:rPr>
              <a:t> cause watery diarrhea</a:t>
            </a:r>
            <a:r>
              <a:rPr lang="en-US" dirty="0">
                <a:latin typeface="Times New Roman"/>
                <a:ea typeface="Times New Roman"/>
                <a:cs typeface="Arial"/>
              </a:rPr>
              <a:t> . </a:t>
            </a:r>
            <a:r>
              <a:rPr lang="en-US" b="1" dirty="0">
                <a:latin typeface="Times New Roman"/>
                <a:ea typeface="Times New Roman"/>
                <a:cs typeface="Arial"/>
              </a:rPr>
              <a:t>Respiratory</a:t>
            </a:r>
            <a:r>
              <a:rPr lang="en-US" dirty="0">
                <a:latin typeface="Times New Roman"/>
                <a:ea typeface="Times New Roman"/>
                <a:cs typeface="Arial"/>
              </a:rPr>
              <a:t> </a:t>
            </a:r>
            <a:r>
              <a:rPr lang="en-US" b="1" dirty="0">
                <a:latin typeface="Times New Roman"/>
                <a:ea typeface="Times New Roman"/>
                <a:cs typeface="Arial"/>
              </a:rPr>
              <a:t>illness</a:t>
            </a:r>
            <a:r>
              <a:rPr lang="en-US" dirty="0">
                <a:latin typeface="Times New Roman"/>
                <a:ea typeface="Times New Roman"/>
                <a:cs typeface="Arial"/>
              </a:rPr>
              <a:t> occur in about half of patients followed by vomiting and </a:t>
            </a:r>
            <a:r>
              <a:rPr lang="en-US" dirty="0" smtClean="0">
                <a:latin typeface="Times New Roman"/>
                <a:ea typeface="Times New Roman"/>
                <a:cs typeface="Arial"/>
              </a:rPr>
              <a:t>diarrhea.</a:t>
            </a:r>
            <a:endParaRPr lang="en-US" sz="1800" dirty="0">
              <a:latin typeface="Calibri"/>
              <a:ea typeface="Calibri"/>
              <a:cs typeface="Arial"/>
            </a:endParaRPr>
          </a:p>
          <a:p>
            <a:pPr marL="0" indent="0" algn="l" rtl="0">
              <a:buNone/>
            </a:pPr>
            <a:r>
              <a:rPr lang="en-US" dirty="0" smtClean="0">
                <a:latin typeface="Times New Roman"/>
                <a:ea typeface="Times New Roman"/>
              </a:rPr>
              <a:t>  2-Acute </a:t>
            </a:r>
            <a:r>
              <a:rPr lang="en-US" b="1" dirty="0">
                <a:latin typeface="Times New Roman"/>
                <a:ea typeface="Times New Roman"/>
              </a:rPr>
              <a:t>bacterial</a:t>
            </a:r>
            <a:r>
              <a:rPr lang="en-US" dirty="0">
                <a:latin typeface="Times New Roman"/>
                <a:ea typeface="Times New Roman"/>
              </a:rPr>
              <a:t> infection cause invasion of GIT, so there </a:t>
            </a:r>
            <a:r>
              <a:rPr lang="en-US" dirty="0" smtClean="0">
                <a:latin typeface="Times New Roman"/>
                <a:ea typeface="Times New Roman"/>
              </a:rPr>
              <a:t>   is </a:t>
            </a:r>
            <a:r>
              <a:rPr lang="en-US" b="1" dirty="0">
                <a:latin typeface="Times New Roman"/>
                <a:ea typeface="Times New Roman"/>
              </a:rPr>
              <a:t>fever</a:t>
            </a:r>
            <a:r>
              <a:rPr lang="en-US" dirty="0">
                <a:latin typeface="Times New Roman"/>
                <a:ea typeface="Times New Roman"/>
              </a:rPr>
              <a:t>, and small volume </a:t>
            </a:r>
            <a:r>
              <a:rPr lang="en-US" b="1" dirty="0">
                <a:latin typeface="Times New Roman"/>
                <a:ea typeface="Times New Roman"/>
              </a:rPr>
              <a:t>bloody</a:t>
            </a:r>
            <a:r>
              <a:rPr lang="en-US" dirty="0">
                <a:latin typeface="Times New Roman"/>
                <a:ea typeface="Times New Roman"/>
              </a:rPr>
              <a:t> </a:t>
            </a:r>
            <a:r>
              <a:rPr lang="en-US" b="1" dirty="0">
                <a:latin typeface="Times New Roman"/>
                <a:ea typeface="Times New Roman"/>
              </a:rPr>
              <a:t>stool</a:t>
            </a:r>
            <a:r>
              <a:rPr lang="en-US" dirty="0">
                <a:latin typeface="Times New Roman"/>
                <a:ea typeface="Times New Roman"/>
              </a:rPr>
              <a:t> </a:t>
            </a:r>
            <a:r>
              <a:rPr lang="en-US" dirty="0" smtClean="0">
                <a:latin typeface="Times New Roman"/>
                <a:ea typeface="Times New Roman"/>
              </a:rPr>
              <a:t>.</a:t>
            </a:r>
          </a:p>
          <a:p>
            <a:pPr marL="0" indent="0" algn="l" rtl="0">
              <a:buNone/>
            </a:pPr>
            <a:r>
              <a:rPr lang="en-US" b="1" dirty="0">
                <a:solidFill>
                  <a:srgbClr val="FF0000"/>
                </a:solidFill>
                <a:latin typeface="Times New Roman"/>
                <a:ea typeface="Times New Roman"/>
              </a:rPr>
              <a:t>Dehydration</a:t>
            </a:r>
            <a:r>
              <a:rPr lang="en-US" dirty="0">
                <a:solidFill>
                  <a:srgbClr val="FF0000"/>
                </a:solidFill>
                <a:latin typeface="Times New Roman"/>
                <a:ea typeface="Times New Roman"/>
              </a:rPr>
              <a:t>, </a:t>
            </a:r>
            <a:r>
              <a:rPr lang="en-US" b="1" dirty="0">
                <a:solidFill>
                  <a:srgbClr val="FF0000"/>
                </a:solidFill>
                <a:latin typeface="Times New Roman"/>
                <a:ea typeface="Times New Roman"/>
              </a:rPr>
              <a:t>metabolic</a:t>
            </a:r>
            <a:r>
              <a:rPr lang="en-US" dirty="0">
                <a:solidFill>
                  <a:srgbClr val="FF0000"/>
                </a:solidFill>
                <a:latin typeface="Times New Roman"/>
                <a:ea typeface="Times New Roman"/>
              </a:rPr>
              <a:t> </a:t>
            </a:r>
            <a:r>
              <a:rPr lang="en-US" b="1" dirty="0">
                <a:solidFill>
                  <a:srgbClr val="FF0000"/>
                </a:solidFill>
                <a:latin typeface="Times New Roman"/>
                <a:ea typeface="Times New Roman"/>
              </a:rPr>
              <a:t>disturbances</a:t>
            </a:r>
            <a:r>
              <a:rPr lang="en-US" dirty="0">
                <a:solidFill>
                  <a:srgbClr val="FF0000"/>
                </a:solidFill>
                <a:latin typeface="Times New Roman"/>
                <a:ea typeface="Times New Roman"/>
              </a:rPr>
              <a:t> and even </a:t>
            </a:r>
            <a:r>
              <a:rPr lang="en-US" b="1" dirty="0">
                <a:solidFill>
                  <a:srgbClr val="FF0000"/>
                </a:solidFill>
                <a:latin typeface="Times New Roman"/>
                <a:ea typeface="Times New Roman"/>
              </a:rPr>
              <a:t>death</a:t>
            </a:r>
            <a:r>
              <a:rPr lang="en-US" dirty="0">
                <a:solidFill>
                  <a:srgbClr val="FF0000"/>
                </a:solidFill>
                <a:latin typeface="Times New Roman"/>
                <a:ea typeface="Times New Roman"/>
              </a:rPr>
              <a:t> </a:t>
            </a:r>
            <a:r>
              <a:rPr lang="en-US" dirty="0" smtClean="0">
                <a:solidFill>
                  <a:schemeClr val="tx1"/>
                </a:solidFill>
                <a:latin typeface="Times New Roman"/>
                <a:ea typeface="Times New Roman"/>
              </a:rPr>
              <a:t>are complications of GE.</a:t>
            </a:r>
            <a:endParaRPr lang="ar-IQ" dirty="0">
              <a:solidFill>
                <a:srgbClr val="FF0000"/>
              </a:solidFill>
            </a:endParaRPr>
          </a:p>
        </p:txBody>
      </p:sp>
    </p:spTree>
    <p:extLst>
      <p:ext uri="{BB962C8B-B14F-4D97-AF65-F5344CB8AC3E}">
        <p14:creationId xmlns:p14="http://schemas.microsoft.com/office/powerpoint/2010/main" val="10638184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8490" y="404664"/>
            <a:ext cx="7756263" cy="792088"/>
          </a:xfrm>
        </p:spPr>
        <p:txBody>
          <a:bodyPr>
            <a:normAutofit fontScale="90000"/>
          </a:bodyPr>
          <a:lstStyle/>
          <a:p>
            <a:pPr algn="l"/>
            <a:r>
              <a:rPr lang="en-US" dirty="0" smtClean="0"/>
              <a:t>Treatment </a:t>
            </a:r>
            <a:endParaRPr lang="ar-IQ" dirty="0"/>
          </a:p>
        </p:txBody>
      </p:sp>
      <p:sp>
        <p:nvSpPr>
          <p:cNvPr id="2" name="Content Placeholder 1"/>
          <p:cNvSpPr>
            <a:spLocks noGrp="1"/>
          </p:cNvSpPr>
          <p:nvPr>
            <p:ph idx="1"/>
          </p:nvPr>
        </p:nvSpPr>
        <p:spPr>
          <a:xfrm>
            <a:off x="699247" y="2060848"/>
            <a:ext cx="7745505" cy="4608511"/>
          </a:xfrm>
        </p:spPr>
        <p:txBody>
          <a:bodyPr>
            <a:normAutofit lnSpcReduction="10000"/>
          </a:bodyPr>
          <a:lstStyle/>
          <a:p>
            <a:pPr algn="just" rtl="0">
              <a:lnSpc>
                <a:spcPct val="115000"/>
              </a:lnSpc>
              <a:spcAft>
                <a:spcPts val="0"/>
              </a:spcAft>
            </a:pPr>
            <a:r>
              <a:rPr lang="en-US" dirty="0">
                <a:latin typeface="Times New Roman"/>
                <a:ea typeface="Times New Roman"/>
                <a:cs typeface="Arial"/>
              </a:rPr>
              <a:t>Uncomplicated viral GE requires no specific treatment except attention to fluid and electrolyte replacement </a:t>
            </a:r>
            <a:r>
              <a:rPr lang="en-US" baseline="30000" dirty="0">
                <a:latin typeface="Times New Roman"/>
                <a:ea typeface="Times New Roman"/>
                <a:cs typeface="Arial"/>
              </a:rPr>
              <a:t>(3)</a:t>
            </a:r>
            <a:r>
              <a:rPr lang="en-US" dirty="0">
                <a:latin typeface="Times New Roman"/>
                <a:ea typeface="Times New Roman"/>
                <a:cs typeface="Arial"/>
              </a:rPr>
              <a:t> Most of these episodes are self-limited </a:t>
            </a:r>
            <a:r>
              <a:rPr lang="en-US" baseline="30000" dirty="0">
                <a:latin typeface="Times New Roman"/>
                <a:ea typeface="Times New Roman"/>
                <a:cs typeface="Arial"/>
              </a:rPr>
              <a:t>.</a:t>
            </a:r>
            <a:r>
              <a:rPr lang="en-US" dirty="0">
                <a:latin typeface="Times New Roman"/>
                <a:ea typeface="Times New Roman"/>
                <a:cs typeface="Arial"/>
              </a:rPr>
              <a:t> </a:t>
            </a:r>
            <a:endParaRPr lang="en-US" sz="1800" dirty="0">
              <a:latin typeface="Calibri"/>
              <a:ea typeface="Calibri"/>
              <a:cs typeface="Arial"/>
            </a:endParaRPr>
          </a:p>
          <a:p>
            <a:pPr algn="just" rtl="0">
              <a:lnSpc>
                <a:spcPct val="115000"/>
              </a:lnSpc>
              <a:spcAft>
                <a:spcPts val="0"/>
              </a:spcAft>
            </a:pPr>
            <a:r>
              <a:rPr lang="en-US" dirty="0" smtClean="0">
                <a:latin typeface="Times New Roman"/>
                <a:ea typeface="Times New Roman"/>
                <a:cs typeface="Arial"/>
              </a:rPr>
              <a:t>There </a:t>
            </a:r>
            <a:r>
              <a:rPr lang="en-US" dirty="0">
                <a:latin typeface="Times New Roman"/>
                <a:ea typeface="Times New Roman"/>
                <a:cs typeface="Arial"/>
              </a:rPr>
              <a:t>is </a:t>
            </a:r>
            <a:r>
              <a:rPr lang="en-US" b="1" dirty="0">
                <a:solidFill>
                  <a:srgbClr val="FF0000"/>
                </a:solidFill>
                <a:latin typeface="Times New Roman"/>
                <a:ea typeface="Times New Roman"/>
                <a:cs typeface="Arial"/>
              </a:rPr>
              <a:t>no role for antiemetic or antidiarrheal</a:t>
            </a:r>
            <a:r>
              <a:rPr lang="en-US" dirty="0">
                <a:solidFill>
                  <a:srgbClr val="FF0000"/>
                </a:solidFill>
                <a:latin typeface="Times New Roman"/>
                <a:ea typeface="Times New Roman"/>
                <a:cs typeface="Arial"/>
              </a:rPr>
              <a:t> </a:t>
            </a:r>
            <a:r>
              <a:rPr lang="en-US" dirty="0">
                <a:latin typeface="Times New Roman"/>
                <a:ea typeface="Times New Roman"/>
                <a:cs typeface="Arial"/>
              </a:rPr>
              <a:t>in </a:t>
            </a:r>
            <a:r>
              <a:rPr lang="en-US" dirty="0" smtClean="0">
                <a:latin typeface="Times New Roman"/>
                <a:ea typeface="Times New Roman"/>
                <a:cs typeface="Arial"/>
              </a:rPr>
              <a:t>GE</a:t>
            </a:r>
            <a:r>
              <a:rPr lang="en-US" dirty="0">
                <a:latin typeface="Times New Roman"/>
                <a:ea typeface="Times New Roman"/>
                <a:cs typeface="Arial"/>
              </a:rPr>
              <a:t> </a:t>
            </a:r>
            <a:endParaRPr lang="en-US" sz="1800" dirty="0">
              <a:latin typeface="Calibri"/>
              <a:ea typeface="Calibri"/>
              <a:cs typeface="Arial"/>
            </a:endParaRPr>
          </a:p>
          <a:p>
            <a:pPr algn="just" rtl="0">
              <a:lnSpc>
                <a:spcPct val="115000"/>
              </a:lnSpc>
              <a:spcAft>
                <a:spcPts val="0"/>
              </a:spcAft>
            </a:pPr>
            <a:r>
              <a:rPr lang="en-US" b="1" dirty="0" smtClean="0">
                <a:solidFill>
                  <a:srgbClr val="FF0000"/>
                </a:solidFill>
                <a:latin typeface="Times New Roman"/>
                <a:ea typeface="Times New Roman"/>
                <a:cs typeface="Arial"/>
              </a:rPr>
              <a:t>Antibiotics </a:t>
            </a:r>
            <a:r>
              <a:rPr lang="en-US" b="1" dirty="0">
                <a:solidFill>
                  <a:srgbClr val="FF0000"/>
                </a:solidFill>
                <a:latin typeface="Times New Roman"/>
                <a:ea typeface="Times New Roman"/>
                <a:cs typeface="Arial"/>
              </a:rPr>
              <a:t>are rarely indicated</a:t>
            </a:r>
            <a:r>
              <a:rPr lang="en-US" dirty="0">
                <a:solidFill>
                  <a:srgbClr val="FF0000"/>
                </a:solidFill>
                <a:latin typeface="Times New Roman"/>
                <a:ea typeface="Times New Roman"/>
                <a:cs typeface="Arial"/>
              </a:rPr>
              <a:t> </a:t>
            </a:r>
            <a:r>
              <a:rPr lang="en-US" dirty="0">
                <a:latin typeface="Times New Roman"/>
                <a:ea typeface="Times New Roman"/>
                <a:cs typeface="Arial"/>
              </a:rPr>
              <a:t>except for specific infections such as invasive salmonellosis, cholera , </a:t>
            </a:r>
            <a:r>
              <a:rPr lang="en-US" dirty="0" err="1">
                <a:latin typeface="Times New Roman"/>
                <a:ea typeface="Times New Roman"/>
                <a:cs typeface="Arial"/>
              </a:rPr>
              <a:t>amebiasis</a:t>
            </a:r>
            <a:r>
              <a:rPr lang="en-US" dirty="0">
                <a:latin typeface="Times New Roman"/>
                <a:ea typeface="Times New Roman"/>
                <a:cs typeface="Arial"/>
              </a:rPr>
              <a:t> or </a:t>
            </a:r>
            <a:r>
              <a:rPr lang="en-US" dirty="0" smtClean="0">
                <a:latin typeface="Times New Roman"/>
                <a:ea typeface="Times New Roman"/>
                <a:cs typeface="Arial"/>
              </a:rPr>
              <a:t>giardiasis.</a:t>
            </a:r>
            <a:endParaRPr lang="en-US" sz="1800" dirty="0">
              <a:latin typeface="Calibri"/>
              <a:ea typeface="Calibri"/>
              <a:cs typeface="Arial"/>
            </a:endParaRPr>
          </a:p>
          <a:p>
            <a:pPr algn="just" rtl="0">
              <a:lnSpc>
                <a:spcPct val="115000"/>
              </a:lnSpc>
              <a:spcAft>
                <a:spcPts val="0"/>
              </a:spcAft>
            </a:pPr>
            <a:r>
              <a:rPr lang="en-US" dirty="0" smtClean="0">
                <a:latin typeface="Times New Roman"/>
                <a:ea typeface="Times New Roman"/>
                <a:cs typeface="Arial"/>
              </a:rPr>
              <a:t>The </a:t>
            </a:r>
            <a:r>
              <a:rPr lang="en-US" b="1" dirty="0">
                <a:solidFill>
                  <a:srgbClr val="FF0000"/>
                </a:solidFill>
                <a:latin typeface="Times New Roman"/>
                <a:ea typeface="Times New Roman"/>
                <a:cs typeface="Arial"/>
              </a:rPr>
              <a:t>key management of GE is </a:t>
            </a:r>
            <a:r>
              <a:rPr lang="en-US" sz="2800" b="1" u="sng" dirty="0">
                <a:solidFill>
                  <a:srgbClr val="FF0000"/>
                </a:solidFill>
                <a:effectLst>
                  <a:outerShdw blurRad="38100" dist="38100" dir="2700000" algn="tl">
                    <a:srgbClr val="000000">
                      <a:alpha val="43137"/>
                    </a:srgbClr>
                  </a:outerShdw>
                </a:effectLst>
                <a:latin typeface="Times New Roman"/>
                <a:ea typeface="Times New Roman"/>
                <a:cs typeface="Arial"/>
              </a:rPr>
              <a:t>rehydration</a:t>
            </a:r>
            <a:r>
              <a:rPr lang="en-US" dirty="0">
                <a:solidFill>
                  <a:srgbClr val="FF0000"/>
                </a:solidFill>
                <a:latin typeface="Times New Roman"/>
                <a:ea typeface="Times New Roman"/>
                <a:cs typeface="Arial"/>
              </a:rPr>
              <a:t> </a:t>
            </a:r>
            <a:r>
              <a:rPr lang="en-US" dirty="0">
                <a:latin typeface="Times New Roman"/>
                <a:ea typeface="Times New Roman"/>
                <a:cs typeface="Arial"/>
              </a:rPr>
              <a:t>with correction of fluid and electrolyte </a:t>
            </a:r>
            <a:r>
              <a:rPr lang="en-US" dirty="0" smtClean="0">
                <a:latin typeface="Times New Roman"/>
                <a:ea typeface="Times New Roman"/>
                <a:cs typeface="Arial"/>
              </a:rPr>
              <a:t>imbalance.</a:t>
            </a:r>
            <a:endParaRPr lang="en-US" sz="1800" dirty="0">
              <a:latin typeface="Calibri"/>
              <a:ea typeface="Calibri"/>
              <a:cs typeface="Arial"/>
            </a:endParaRPr>
          </a:p>
          <a:p>
            <a:pPr algn="l" rtl="0"/>
            <a:endParaRPr lang="ar-IQ" dirty="0"/>
          </a:p>
        </p:txBody>
      </p:sp>
    </p:spTree>
    <p:extLst>
      <p:ext uri="{BB962C8B-B14F-4D97-AF65-F5344CB8AC3E}">
        <p14:creationId xmlns:p14="http://schemas.microsoft.com/office/powerpoint/2010/main" val="34340090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Signs of dehydration </a:t>
            </a:r>
            <a:endParaRPr lang="ar-IQ"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16" y="1717824"/>
            <a:ext cx="5613741" cy="3878263"/>
          </a:xfrm>
        </p:spPr>
      </p:pic>
      <p:pic>
        <p:nvPicPr>
          <p:cNvPr id="1026" name="Picture 2" descr="C:\Users\Naruto\Desktop\turky\skin turg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1699672"/>
            <a:ext cx="349188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09595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ar-IQ"/>
          </a:p>
        </p:txBody>
      </p:sp>
      <p:sp>
        <p:nvSpPr>
          <p:cNvPr id="2" name="Content Placeholder 1"/>
          <p:cNvSpPr>
            <a:spLocks noGrp="1"/>
          </p:cNvSpPr>
          <p:nvPr>
            <p:ph idx="1"/>
          </p:nvPr>
        </p:nvSpPr>
        <p:spPr>
          <a:xfrm>
            <a:off x="539553" y="1988840"/>
            <a:ext cx="7992888" cy="4869160"/>
          </a:xfrm>
        </p:spPr>
        <p:txBody>
          <a:bodyPr>
            <a:normAutofit fontScale="92500" lnSpcReduction="10000"/>
          </a:bodyPr>
          <a:lstStyle/>
          <a:p>
            <a:pPr algn="just" rtl="0">
              <a:lnSpc>
                <a:spcPct val="115000"/>
              </a:lnSpc>
              <a:spcAft>
                <a:spcPts val="0"/>
              </a:spcAft>
              <a:tabLst>
                <a:tab pos="270510" algn="r"/>
              </a:tabLst>
            </a:pPr>
            <a:r>
              <a:rPr lang="en-US" b="1" dirty="0">
                <a:solidFill>
                  <a:srgbClr val="FF0000"/>
                </a:solidFill>
                <a:latin typeface="Times New Roman"/>
                <a:ea typeface="Times New Roman"/>
                <a:cs typeface="Arial"/>
              </a:rPr>
              <a:t>Mild Dehydration</a:t>
            </a:r>
            <a:r>
              <a:rPr lang="en-US" dirty="0">
                <a:latin typeface="Times New Roman"/>
                <a:ea typeface="Times New Roman"/>
                <a:cs typeface="Arial"/>
              </a:rPr>
              <a:t>: ORS are </a:t>
            </a:r>
            <a:r>
              <a:rPr lang="en-US" dirty="0" smtClean="0">
                <a:latin typeface="Times New Roman"/>
                <a:ea typeface="Times New Roman"/>
                <a:cs typeface="Arial"/>
              </a:rPr>
              <a:t>used.</a:t>
            </a:r>
            <a:endParaRPr lang="en-US" sz="1800" dirty="0">
              <a:latin typeface="Calibri"/>
              <a:ea typeface="Calibri"/>
              <a:cs typeface="Arial"/>
            </a:endParaRPr>
          </a:p>
          <a:p>
            <a:pPr algn="just" rtl="0">
              <a:lnSpc>
                <a:spcPct val="115000"/>
              </a:lnSpc>
              <a:spcAft>
                <a:spcPts val="0"/>
              </a:spcAft>
              <a:tabLst>
                <a:tab pos="270510" algn="r"/>
              </a:tabLst>
            </a:pPr>
            <a:r>
              <a:rPr lang="en-US" b="1" dirty="0" smtClean="0">
                <a:solidFill>
                  <a:srgbClr val="FF0000"/>
                </a:solidFill>
                <a:latin typeface="Times New Roman"/>
                <a:ea typeface="Times New Roman"/>
                <a:cs typeface="Arial"/>
              </a:rPr>
              <a:t>Moderate </a:t>
            </a:r>
            <a:r>
              <a:rPr lang="en-US" b="1" dirty="0">
                <a:solidFill>
                  <a:srgbClr val="FF0000"/>
                </a:solidFill>
                <a:latin typeface="Times New Roman"/>
                <a:ea typeface="Times New Roman"/>
                <a:cs typeface="Arial"/>
              </a:rPr>
              <a:t>dehydration</a:t>
            </a:r>
            <a:r>
              <a:rPr lang="en-US" b="1" dirty="0">
                <a:latin typeface="Times New Roman"/>
                <a:ea typeface="Times New Roman"/>
                <a:cs typeface="Arial"/>
              </a:rPr>
              <a:t>:</a:t>
            </a:r>
            <a:r>
              <a:rPr lang="en-US" dirty="0">
                <a:latin typeface="Times New Roman"/>
                <a:ea typeface="Times New Roman"/>
                <a:cs typeface="Arial"/>
              </a:rPr>
              <a:t>  Oral rehydration is still indicated if tolerated. </a:t>
            </a:r>
            <a:endParaRPr lang="en-US" sz="1800" dirty="0">
              <a:latin typeface="Calibri"/>
              <a:ea typeface="Calibri"/>
              <a:cs typeface="Arial"/>
            </a:endParaRPr>
          </a:p>
          <a:p>
            <a:pPr algn="just" rtl="0">
              <a:lnSpc>
                <a:spcPct val="115000"/>
              </a:lnSpc>
              <a:spcAft>
                <a:spcPts val="0"/>
              </a:spcAft>
              <a:tabLst>
                <a:tab pos="270510" algn="r"/>
              </a:tabLst>
            </a:pPr>
            <a:r>
              <a:rPr lang="en-US" b="1" dirty="0" smtClean="0">
                <a:solidFill>
                  <a:srgbClr val="FF0000"/>
                </a:solidFill>
                <a:latin typeface="Times New Roman"/>
                <a:ea typeface="Times New Roman"/>
                <a:cs typeface="Arial"/>
              </a:rPr>
              <a:t>I.V </a:t>
            </a:r>
            <a:r>
              <a:rPr lang="en-US" b="1" dirty="0">
                <a:solidFill>
                  <a:srgbClr val="FF0000"/>
                </a:solidFill>
                <a:latin typeface="Times New Roman"/>
                <a:ea typeface="Times New Roman"/>
                <a:cs typeface="Arial"/>
              </a:rPr>
              <a:t>fluid</a:t>
            </a:r>
            <a:r>
              <a:rPr lang="en-US" dirty="0">
                <a:solidFill>
                  <a:srgbClr val="FF0000"/>
                </a:solidFill>
                <a:latin typeface="Times New Roman"/>
                <a:ea typeface="Times New Roman"/>
                <a:cs typeface="Arial"/>
              </a:rPr>
              <a:t> </a:t>
            </a:r>
            <a:r>
              <a:rPr lang="en-US" dirty="0">
                <a:latin typeface="Times New Roman"/>
                <a:ea typeface="Times New Roman"/>
                <a:cs typeface="Arial"/>
              </a:rPr>
              <a:t>should be reserved for those </a:t>
            </a:r>
            <a:r>
              <a:rPr lang="en-US" b="1" dirty="0">
                <a:latin typeface="Times New Roman"/>
                <a:ea typeface="Times New Roman"/>
                <a:cs typeface="Arial"/>
              </a:rPr>
              <a:t>with vomiting or severe </a:t>
            </a:r>
            <a:r>
              <a:rPr lang="en-US" b="1" dirty="0" smtClean="0">
                <a:latin typeface="Times New Roman"/>
                <a:ea typeface="Times New Roman"/>
                <a:cs typeface="Arial"/>
              </a:rPr>
              <a:t>dehydration</a:t>
            </a:r>
            <a:r>
              <a:rPr lang="en-US" dirty="0" smtClean="0">
                <a:latin typeface="Times New Roman"/>
                <a:ea typeface="Times New Roman"/>
                <a:cs typeface="Arial"/>
              </a:rPr>
              <a:t>.</a:t>
            </a:r>
            <a:r>
              <a:rPr lang="en-US" dirty="0">
                <a:latin typeface="Times New Roman"/>
                <a:ea typeface="Times New Roman"/>
                <a:cs typeface="Arial"/>
              </a:rPr>
              <a:t> </a:t>
            </a:r>
            <a:endParaRPr lang="en-US" sz="1800" dirty="0">
              <a:latin typeface="Calibri"/>
              <a:ea typeface="Calibri"/>
              <a:cs typeface="Arial"/>
            </a:endParaRPr>
          </a:p>
          <a:p>
            <a:pPr algn="just" rtl="0">
              <a:lnSpc>
                <a:spcPct val="115000"/>
              </a:lnSpc>
              <a:spcAft>
                <a:spcPts val="0"/>
              </a:spcAft>
            </a:pPr>
            <a:r>
              <a:rPr lang="en-US" b="1" dirty="0" smtClean="0">
                <a:solidFill>
                  <a:srgbClr val="FF0000"/>
                </a:solidFill>
                <a:latin typeface="Times New Roman"/>
                <a:ea typeface="Times New Roman"/>
                <a:cs typeface="Arial"/>
              </a:rPr>
              <a:t>Zinc </a:t>
            </a:r>
            <a:r>
              <a:rPr lang="en-US" b="1" dirty="0">
                <a:solidFill>
                  <a:srgbClr val="FF0000"/>
                </a:solidFill>
                <a:latin typeface="Times New Roman"/>
                <a:ea typeface="Times New Roman"/>
                <a:cs typeface="Arial"/>
              </a:rPr>
              <a:t>supplementation</a:t>
            </a:r>
            <a:r>
              <a:rPr lang="en-US" dirty="0">
                <a:solidFill>
                  <a:srgbClr val="FF0000"/>
                </a:solidFill>
                <a:latin typeface="Times New Roman"/>
                <a:ea typeface="Times New Roman"/>
                <a:cs typeface="Arial"/>
              </a:rPr>
              <a:t> </a:t>
            </a:r>
            <a:r>
              <a:rPr lang="en-US" dirty="0">
                <a:latin typeface="Times New Roman"/>
                <a:ea typeface="Times New Roman"/>
                <a:cs typeface="Arial"/>
              </a:rPr>
              <a:t>(10–20 mg for 10–14 days) has been recommended by the WHO for the treatment and prevention of diarrheal disease in children in developing countries </a:t>
            </a:r>
            <a:endParaRPr lang="en-US" baseline="30000" dirty="0">
              <a:latin typeface="Times New Roman"/>
              <a:ea typeface="Times New Roman"/>
              <a:cs typeface="Arial"/>
            </a:endParaRPr>
          </a:p>
          <a:p>
            <a:pPr algn="just" rtl="0">
              <a:lnSpc>
                <a:spcPct val="115000"/>
              </a:lnSpc>
              <a:spcAft>
                <a:spcPts val="0"/>
              </a:spcAft>
            </a:pPr>
            <a:r>
              <a:rPr lang="en-US" b="1" dirty="0" smtClean="0">
                <a:solidFill>
                  <a:srgbClr val="FF0000"/>
                </a:solidFill>
                <a:latin typeface="Times New Roman"/>
                <a:ea typeface="Times New Roman"/>
              </a:rPr>
              <a:t>Continuation </a:t>
            </a:r>
            <a:r>
              <a:rPr lang="en-US" b="1" dirty="0">
                <a:solidFill>
                  <a:srgbClr val="FF0000"/>
                </a:solidFill>
                <a:latin typeface="Times New Roman"/>
                <a:ea typeface="Times New Roman"/>
              </a:rPr>
              <a:t>of oral feeding</a:t>
            </a:r>
            <a:r>
              <a:rPr lang="en-US" dirty="0">
                <a:latin typeface="Times New Roman"/>
                <a:ea typeface="Times New Roman"/>
              </a:rPr>
              <a:t>, despite diarrheal episodes, decreases the duration of illness; and improves nutritional status </a:t>
            </a:r>
            <a:endParaRPr lang="ar-IQ" dirty="0"/>
          </a:p>
        </p:txBody>
      </p:sp>
    </p:spTree>
    <p:extLst>
      <p:ext uri="{BB962C8B-B14F-4D97-AF65-F5344CB8AC3E}">
        <p14:creationId xmlns:p14="http://schemas.microsoft.com/office/powerpoint/2010/main" val="1664848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l"/>
            <a:r>
              <a:rPr lang="en-US" sz="4000" b="1" dirty="0" smtClean="0">
                <a:solidFill>
                  <a:srgbClr val="FF0000"/>
                </a:solidFill>
                <a:latin typeface="Andalus" pitchFamily="18" charset="-78"/>
                <a:cs typeface="Andalus" pitchFamily="18" charset="-78"/>
              </a:rPr>
              <a:t>Clinical Manifestation</a:t>
            </a:r>
            <a:endParaRPr lang="ar-IQ" sz="4000" b="1"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p:txBody>
          <a:bodyPr>
            <a:noAutofit/>
          </a:bodyPr>
          <a:lstStyle/>
          <a:p>
            <a:pPr algn="just" rtl="0">
              <a:lnSpc>
                <a:spcPct val="115000"/>
              </a:lnSpc>
              <a:spcAft>
                <a:spcPts val="0"/>
              </a:spcAft>
            </a:pPr>
            <a:r>
              <a:rPr lang="en-US" sz="2400" dirty="0" smtClean="0">
                <a:latin typeface="Andalus" pitchFamily="18" charset="-78"/>
                <a:ea typeface="Calibri"/>
                <a:cs typeface="Andalus" pitchFamily="18" charset="-78"/>
              </a:rPr>
              <a:t>The </a:t>
            </a:r>
            <a:r>
              <a:rPr lang="en-US" sz="2400" dirty="0">
                <a:latin typeface="Andalus" pitchFamily="18" charset="-78"/>
                <a:ea typeface="Calibri"/>
                <a:cs typeface="Andalus" pitchFamily="18" charset="-78"/>
              </a:rPr>
              <a:t>infant first develops a mild upper respiratory tract infection with </a:t>
            </a:r>
            <a:r>
              <a:rPr lang="en-US" sz="2400" b="1" dirty="0">
                <a:latin typeface="Andalus" pitchFamily="18" charset="-78"/>
                <a:ea typeface="Calibri"/>
                <a:cs typeface="Andalus" pitchFamily="18" charset="-78"/>
              </a:rPr>
              <a:t>sneezing and clear rhinorrhea</a:t>
            </a:r>
            <a:r>
              <a:rPr lang="en-US" sz="2400" dirty="0">
                <a:latin typeface="Andalus" pitchFamily="18" charset="-78"/>
                <a:ea typeface="Calibri"/>
                <a:cs typeface="Andalus" pitchFamily="18" charset="-78"/>
              </a:rPr>
              <a:t>. This may be accompanied by diminished appetite and fever</a:t>
            </a:r>
            <a:r>
              <a:rPr lang="en-US" sz="2400" dirty="0">
                <a:latin typeface="Andalus" pitchFamily="18" charset="-78"/>
                <a:ea typeface="Times New Roman"/>
                <a:cs typeface="Andalus" pitchFamily="18" charset="-78"/>
              </a:rPr>
              <a:t>.</a:t>
            </a:r>
            <a:endParaRPr lang="en-US" sz="2400" dirty="0">
              <a:latin typeface="Andalus" pitchFamily="18" charset="-78"/>
              <a:ea typeface="Calibri"/>
              <a:cs typeface="Andalus" pitchFamily="18" charset="-78"/>
            </a:endParaRPr>
          </a:p>
          <a:p>
            <a:pPr algn="just" rtl="0">
              <a:lnSpc>
                <a:spcPct val="115000"/>
              </a:lnSpc>
              <a:spcAft>
                <a:spcPts val="0"/>
              </a:spcAft>
            </a:pPr>
            <a:r>
              <a:rPr lang="en-US" sz="2400" dirty="0" smtClean="0">
                <a:latin typeface="Andalus" pitchFamily="18" charset="-78"/>
                <a:ea typeface="Calibri"/>
                <a:cs typeface="Andalus" pitchFamily="18" charset="-78"/>
              </a:rPr>
              <a:t>Gradually</a:t>
            </a:r>
            <a:r>
              <a:rPr lang="en-US" sz="2400" dirty="0">
                <a:latin typeface="Andalus" pitchFamily="18" charset="-78"/>
                <a:ea typeface="Calibri"/>
                <a:cs typeface="Andalus" pitchFamily="18" charset="-78"/>
              </a:rPr>
              <a:t>, respiratory distress ensues, with paroxysmal </a:t>
            </a:r>
            <a:r>
              <a:rPr lang="en-US" sz="2400" b="1" dirty="0">
                <a:latin typeface="Andalus" pitchFamily="18" charset="-78"/>
                <a:ea typeface="Calibri"/>
                <a:cs typeface="Andalus" pitchFamily="18" charset="-78"/>
              </a:rPr>
              <a:t>wheezy cough</a:t>
            </a:r>
            <a:r>
              <a:rPr lang="en-US" sz="2400" dirty="0">
                <a:latin typeface="Andalus" pitchFamily="18" charset="-78"/>
                <a:ea typeface="Calibri"/>
                <a:cs typeface="Andalus" pitchFamily="18" charset="-78"/>
              </a:rPr>
              <a:t>, </a:t>
            </a:r>
            <a:r>
              <a:rPr lang="en-US" sz="2400" b="1" dirty="0">
                <a:latin typeface="Andalus" pitchFamily="18" charset="-78"/>
                <a:ea typeface="Calibri"/>
                <a:cs typeface="Andalus" pitchFamily="18" charset="-78"/>
              </a:rPr>
              <a:t>dyspnea</a:t>
            </a:r>
            <a:r>
              <a:rPr lang="en-US" sz="2400" dirty="0">
                <a:latin typeface="Andalus" pitchFamily="18" charset="-78"/>
                <a:ea typeface="Calibri"/>
                <a:cs typeface="Andalus" pitchFamily="18" charset="-78"/>
              </a:rPr>
              <a:t>, and </a:t>
            </a:r>
            <a:r>
              <a:rPr lang="en-US" sz="2400" b="1" dirty="0">
                <a:latin typeface="Andalus" pitchFamily="18" charset="-78"/>
                <a:ea typeface="Calibri"/>
                <a:cs typeface="Andalus" pitchFamily="18" charset="-78"/>
              </a:rPr>
              <a:t>irritability</a:t>
            </a:r>
            <a:r>
              <a:rPr lang="en-US" sz="2400" dirty="0">
                <a:latin typeface="Andalus" pitchFamily="18" charset="-78"/>
                <a:ea typeface="Calibri"/>
                <a:cs typeface="Andalus" pitchFamily="18" charset="-78"/>
              </a:rPr>
              <a:t>. The infant is often </a:t>
            </a:r>
            <a:r>
              <a:rPr lang="en-US" sz="2400" b="1" dirty="0" err="1">
                <a:latin typeface="Andalus" pitchFamily="18" charset="-78"/>
                <a:ea typeface="Calibri"/>
                <a:cs typeface="Andalus" pitchFamily="18" charset="-78"/>
              </a:rPr>
              <a:t>tachypneic</a:t>
            </a:r>
            <a:r>
              <a:rPr lang="en-US" sz="2400" dirty="0">
                <a:latin typeface="Andalus" pitchFamily="18" charset="-78"/>
                <a:ea typeface="Calibri"/>
                <a:cs typeface="Andalus" pitchFamily="18" charset="-78"/>
              </a:rPr>
              <a:t>, which interferes with feeding</a:t>
            </a:r>
            <a:r>
              <a:rPr lang="en-US" sz="2400" dirty="0">
                <a:latin typeface="Andalus" pitchFamily="18" charset="-78"/>
                <a:ea typeface="Times New Roman"/>
                <a:cs typeface="Andalus" pitchFamily="18" charset="-78"/>
              </a:rPr>
              <a:t>.</a:t>
            </a:r>
            <a:endParaRPr lang="en-US" sz="2400" dirty="0">
              <a:latin typeface="Andalus" pitchFamily="18" charset="-78"/>
              <a:ea typeface="Calibri"/>
              <a:cs typeface="Andalus" pitchFamily="18" charset="-78"/>
            </a:endParaRPr>
          </a:p>
          <a:p>
            <a:pPr algn="just" rtl="0">
              <a:lnSpc>
                <a:spcPct val="115000"/>
              </a:lnSpc>
              <a:spcAft>
                <a:spcPts val="0"/>
              </a:spcAft>
            </a:pPr>
            <a:r>
              <a:rPr lang="en-US" sz="2400" dirty="0" smtClean="0">
                <a:latin typeface="Andalus" pitchFamily="18" charset="-78"/>
                <a:ea typeface="Times New Roman"/>
                <a:cs typeface="Andalus" pitchFamily="18" charset="-78"/>
              </a:rPr>
              <a:t>As </a:t>
            </a:r>
            <a:r>
              <a:rPr lang="en-US" sz="2400" dirty="0">
                <a:latin typeface="Andalus" pitchFamily="18" charset="-78"/>
                <a:ea typeface="Times New Roman"/>
                <a:cs typeface="Andalus" pitchFamily="18" charset="-78"/>
              </a:rPr>
              <a:t>a result of limited oral intake due to coughing combined with fever, infants are frequently </a:t>
            </a:r>
            <a:r>
              <a:rPr lang="en-US" sz="2400" b="1" dirty="0">
                <a:latin typeface="Andalus" pitchFamily="18" charset="-78"/>
                <a:ea typeface="Times New Roman"/>
                <a:cs typeface="Andalus" pitchFamily="18" charset="-78"/>
              </a:rPr>
              <a:t>dehydrated</a:t>
            </a:r>
            <a:r>
              <a:rPr lang="en-US" sz="2400" dirty="0" smtClean="0">
                <a:latin typeface="Andalus" pitchFamily="18" charset="-78"/>
                <a:ea typeface="Times New Roman"/>
                <a:cs typeface="Andalus" pitchFamily="18" charset="-78"/>
              </a:rPr>
              <a:t>.</a:t>
            </a:r>
            <a:r>
              <a:rPr lang="en-US" sz="2400" b="1" dirty="0">
                <a:solidFill>
                  <a:srgbClr val="FF0000"/>
                </a:solidFill>
                <a:latin typeface="Andalus" pitchFamily="18" charset="-78"/>
                <a:ea typeface="Calibri"/>
                <a:cs typeface="Andalus" pitchFamily="18" charset="-78"/>
              </a:rPr>
              <a:t> </a:t>
            </a:r>
            <a:endParaRPr lang="en-US" sz="2400" dirty="0">
              <a:latin typeface="Andalus" pitchFamily="18" charset="-78"/>
              <a:ea typeface="Calibri"/>
              <a:cs typeface="Andalus" pitchFamily="18" charset="-78"/>
            </a:endParaRPr>
          </a:p>
          <a:p>
            <a:pPr algn="l"/>
            <a:endParaRPr lang="ar-IQ" sz="2400" dirty="0">
              <a:latin typeface="Andalus" pitchFamily="18" charset="-78"/>
              <a:cs typeface="Andalus" pitchFamily="18" charset="-78"/>
            </a:endParaRPr>
          </a:p>
        </p:txBody>
      </p:sp>
    </p:spTree>
    <p:extLst>
      <p:ext uri="{BB962C8B-B14F-4D97-AF65-F5344CB8AC3E}">
        <p14:creationId xmlns:p14="http://schemas.microsoft.com/office/powerpoint/2010/main" val="2314930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latin typeface="Andalus" pitchFamily="18" charset="-78"/>
                <a:ea typeface="Calibri"/>
                <a:cs typeface="Andalus" pitchFamily="18" charset="-78"/>
              </a:rPr>
              <a:t>Diagnosis</a:t>
            </a:r>
            <a:r>
              <a:rPr lang="en-US" sz="3200" dirty="0">
                <a:latin typeface="Andalus" pitchFamily="18" charset="-78"/>
                <a:ea typeface="Calibri"/>
                <a:cs typeface="Andalus" pitchFamily="18" charset="-78"/>
              </a:rPr>
              <a:t/>
            </a:r>
            <a:br>
              <a:rPr lang="en-US" sz="3200" dirty="0">
                <a:latin typeface="Andalus" pitchFamily="18" charset="-78"/>
                <a:ea typeface="Calibri"/>
                <a:cs typeface="Andalus" pitchFamily="18" charset="-78"/>
              </a:rPr>
            </a:br>
            <a:endParaRPr lang="ar-IQ" dirty="0">
              <a:latin typeface="Andalus" pitchFamily="18" charset="-78"/>
              <a:cs typeface="Andalus" pitchFamily="18" charset="-78"/>
            </a:endParaRPr>
          </a:p>
        </p:txBody>
      </p:sp>
      <p:sp>
        <p:nvSpPr>
          <p:cNvPr id="3" name="Content Placeholder 2"/>
          <p:cNvSpPr>
            <a:spLocks noGrp="1"/>
          </p:cNvSpPr>
          <p:nvPr>
            <p:ph idx="1"/>
          </p:nvPr>
        </p:nvSpPr>
        <p:spPr/>
        <p:txBody>
          <a:bodyPr/>
          <a:lstStyle/>
          <a:p>
            <a:pPr algn="just" rtl="0">
              <a:lnSpc>
                <a:spcPct val="115000"/>
              </a:lnSpc>
              <a:spcAft>
                <a:spcPts val="0"/>
              </a:spcAft>
            </a:pPr>
            <a:r>
              <a:rPr lang="en-US" dirty="0" smtClean="0">
                <a:latin typeface="Andalus" pitchFamily="18" charset="-78"/>
                <a:ea typeface="Times New Roman"/>
                <a:cs typeface="Andalus" pitchFamily="18" charset="-78"/>
              </a:rPr>
              <a:t>The </a:t>
            </a:r>
            <a:r>
              <a:rPr lang="en-US" dirty="0">
                <a:latin typeface="Andalus" pitchFamily="18" charset="-78"/>
                <a:ea typeface="Times New Roman"/>
                <a:cs typeface="Andalus" pitchFamily="18" charset="-78"/>
              </a:rPr>
              <a:t>diagnosis of bronchiolitis is based primarily on </a:t>
            </a:r>
            <a:r>
              <a:rPr lang="en-US" b="1" dirty="0">
                <a:latin typeface="Andalus" pitchFamily="18" charset="-78"/>
                <a:ea typeface="Times New Roman"/>
                <a:cs typeface="Andalus" pitchFamily="18" charset="-78"/>
              </a:rPr>
              <a:t>history and clinical findings</a:t>
            </a:r>
            <a:r>
              <a:rPr lang="en-US" dirty="0">
                <a:latin typeface="Andalus" pitchFamily="18" charset="-78"/>
                <a:ea typeface="Times New Roman"/>
                <a:cs typeface="Andalus" pitchFamily="18" charset="-78"/>
              </a:rPr>
              <a:t> .</a:t>
            </a:r>
            <a:endParaRPr lang="en-US" sz="2400" dirty="0">
              <a:latin typeface="Andalus" pitchFamily="18" charset="-78"/>
              <a:ea typeface="Calibri"/>
              <a:cs typeface="Andalus" pitchFamily="18" charset="-78"/>
            </a:endParaRPr>
          </a:p>
          <a:p>
            <a:endParaRPr lang="ar-IQ" dirty="0">
              <a:latin typeface="Andalus" pitchFamily="18" charset="-78"/>
              <a:cs typeface="Andalus" pitchFamily="18" charset="-78"/>
            </a:endParaRPr>
          </a:p>
        </p:txBody>
      </p:sp>
    </p:spTree>
    <p:extLst>
      <p:ext uri="{BB962C8B-B14F-4D97-AF65-F5344CB8AC3E}">
        <p14:creationId xmlns:p14="http://schemas.microsoft.com/office/powerpoint/2010/main" val="3725532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dirty="0" smtClean="0"/>
              <a:t>  Normal                       Infected</a:t>
            </a:r>
            <a:endParaRPr lang="ar-IQ"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24720" y="1484784"/>
            <a:ext cx="4319280"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484783"/>
            <a:ext cx="4425843" cy="4425843"/>
          </a:xfrm>
          <a:prstGeom prst="rect">
            <a:avLst/>
          </a:prstGeom>
        </p:spPr>
      </p:pic>
    </p:spTree>
    <p:extLst>
      <p:ext uri="{BB962C8B-B14F-4D97-AF65-F5344CB8AC3E}">
        <p14:creationId xmlns:p14="http://schemas.microsoft.com/office/powerpoint/2010/main" val="1249963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4000" dirty="0" smtClean="0">
                <a:solidFill>
                  <a:srgbClr val="FF0000"/>
                </a:solidFill>
                <a:latin typeface="Andalus" pitchFamily="18" charset="-78"/>
                <a:cs typeface="Andalus" pitchFamily="18" charset="-78"/>
              </a:rPr>
              <a:t>Treatment </a:t>
            </a:r>
            <a:endParaRPr lang="ar-IQ" sz="40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a:xfrm>
            <a:off x="827584" y="1447800"/>
            <a:ext cx="8106104" cy="4800600"/>
          </a:xfrm>
        </p:spPr>
        <p:txBody>
          <a:bodyPr>
            <a:normAutofit/>
          </a:bodyPr>
          <a:lstStyle/>
          <a:p>
            <a:pPr algn="l" rtl="0"/>
            <a:r>
              <a:rPr lang="en-US" sz="2800" dirty="0">
                <a:solidFill>
                  <a:srgbClr val="000000"/>
                </a:solidFill>
                <a:latin typeface="Andalus" pitchFamily="18" charset="-78"/>
                <a:ea typeface="Calibri"/>
                <a:cs typeface="Andalus" pitchFamily="18" charset="-78"/>
              </a:rPr>
              <a:t>The mainstay of treatment is </a:t>
            </a:r>
            <a:r>
              <a:rPr lang="en-US" sz="2800" b="1" dirty="0">
                <a:solidFill>
                  <a:srgbClr val="000000"/>
                </a:solidFill>
                <a:latin typeface="Andalus" pitchFamily="18" charset="-78"/>
                <a:ea typeface="Calibri"/>
                <a:cs typeface="Andalus" pitchFamily="18" charset="-78"/>
              </a:rPr>
              <a:t>supportive</a:t>
            </a:r>
            <a:r>
              <a:rPr lang="en-US" sz="2800" dirty="0">
                <a:solidFill>
                  <a:srgbClr val="000000"/>
                </a:solidFill>
                <a:latin typeface="Andalus" pitchFamily="18" charset="-78"/>
                <a:ea typeface="Calibri"/>
                <a:cs typeface="Andalus" pitchFamily="18" charset="-78"/>
              </a:rPr>
              <a:t>. Therapy of bronchiolitis primarily consists of administration of supplemental </a:t>
            </a:r>
            <a:r>
              <a:rPr lang="en-US" sz="2800" b="1" dirty="0">
                <a:solidFill>
                  <a:srgbClr val="000000"/>
                </a:solidFill>
                <a:latin typeface="Andalus" pitchFamily="18" charset="-78"/>
                <a:ea typeface="Calibri"/>
                <a:cs typeface="Andalus" pitchFamily="18" charset="-78"/>
              </a:rPr>
              <a:t>oxygen</a:t>
            </a:r>
            <a:r>
              <a:rPr lang="en-US" sz="2800" dirty="0">
                <a:solidFill>
                  <a:srgbClr val="000000"/>
                </a:solidFill>
                <a:latin typeface="Andalus" pitchFamily="18" charset="-78"/>
                <a:ea typeface="Calibri"/>
                <a:cs typeface="Andalus" pitchFamily="18" charset="-78"/>
              </a:rPr>
              <a:t> and replacement of fluid deficits (</a:t>
            </a:r>
            <a:r>
              <a:rPr lang="en-US" sz="2800" b="1" dirty="0">
                <a:solidFill>
                  <a:srgbClr val="000000"/>
                </a:solidFill>
                <a:latin typeface="Andalus" pitchFamily="18" charset="-78"/>
                <a:ea typeface="Calibri"/>
                <a:cs typeface="Andalus" pitchFamily="18" charset="-78"/>
              </a:rPr>
              <a:t>hydration</a:t>
            </a:r>
            <a:r>
              <a:rPr lang="en-US" sz="2800" dirty="0">
                <a:solidFill>
                  <a:srgbClr val="000000"/>
                </a:solidFill>
                <a:latin typeface="Andalus" pitchFamily="18" charset="-78"/>
                <a:ea typeface="Calibri"/>
                <a:cs typeface="Andalus" pitchFamily="18" charset="-78"/>
              </a:rPr>
              <a:t>) as needed </a:t>
            </a:r>
            <a:r>
              <a:rPr lang="en-US" sz="2800" dirty="0">
                <a:latin typeface="Andalus" pitchFamily="18" charset="-78"/>
                <a:ea typeface="Times New Roman"/>
                <a:cs typeface="Andalus" pitchFamily="18" charset="-78"/>
              </a:rPr>
              <a:t>.</a:t>
            </a:r>
            <a:r>
              <a:rPr lang="en-US" sz="2800" dirty="0">
                <a:solidFill>
                  <a:srgbClr val="000000"/>
                </a:solidFill>
                <a:latin typeface="Andalus" pitchFamily="18" charset="-78"/>
                <a:ea typeface="Calibri"/>
                <a:cs typeface="Andalus" pitchFamily="18" charset="-78"/>
              </a:rPr>
              <a:t> </a:t>
            </a:r>
            <a:endParaRPr lang="en-US" sz="2800" dirty="0">
              <a:latin typeface="Andalus" pitchFamily="18" charset="-78"/>
              <a:ea typeface="Calibri"/>
              <a:cs typeface="Andalus" pitchFamily="18" charset="-78"/>
            </a:endParaRPr>
          </a:p>
          <a:p>
            <a:pPr algn="l" rtl="0"/>
            <a:r>
              <a:rPr lang="en-US" sz="2800" dirty="0">
                <a:latin typeface="Andalus" pitchFamily="18" charset="-78"/>
                <a:ea typeface="Calibri"/>
                <a:cs typeface="Andalus" pitchFamily="18" charset="-78"/>
              </a:rPr>
              <a:t>The risk of aspiration of oral feedings may be high in infants with bronchiolitis owing to tachypnea and the increased work of breathing. </a:t>
            </a:r>
            <a:r>
              <a:rPr lang="en-US" sz="2800" b="1" dirty="0">
                <a:latin typeface="Andalus" pitchFamily="18" charset="-78"/>
                <a:ea typeface="Calibri"/>
                <a:cs typeface="Andalus" pitchFamily="18" charset="-78"/>
              </a:rPr>
              <a:t>The infant may be fed through a nasogastric tube</a:t>
            </a:r>
            <a:r>
              <a:rPr lang="en-US" sz="2800" dirty="0">
                <a:latin typeface="Andalus" pitchFamily="18" charset="-78"/>
                <a:ea typeface="Times New Roman"/>
                <a:cs typeface="Andalus" pitchFamily="18" charset="-78"/>
              </a:rPr>
              <a:t>.</a:t>
            </a:r>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2689720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just" rtl="0">
              <a:lnSpc>
                <a:spcPct val="115000"/>
              </a:lnSpc>
              <a:spcAft>
                <a:spcPts val="0"/>
              </a:spcAft>
            </a:pPr>
            <a:r>
              <a:rPr lang="en-US" sz="2800" dirty="0">
                <a:latin typeface="Andalus" pitchFamily="18" charset="-78"/>
                <a:ea typeface="Times New Roman"/>
                <a:cs typeface="Andalus" pitchFamily="18" charset="-78"/>
              </a:rPr>
              <a:t>3-A number of agents have been proposed as adjunctive therapies for bronchiolitis:</a:t>
            </a:r>
            <a:endParaRPr lang="en-US" sz="2800" dirty="0">
              <a:latin typeface="Andalus" pitchFamily="18" charset="-78"/>
              <a:ea typeface="Calibri"/>
              <a:cs typeface="Andalus" pitchFamily="18" charset="-78"/>
            </a:endParaRPr>
          </a:p>
          <a:p>
            <a:pPr marL="180340" algn="just" rtl="0">
              <a:lnSpc>
                <a:spcPct val="115000"/>
              </a:lnSpc>
              <a:spcAft>
                <a:spcPts val="0"/>
              </a:spcAft>
            </a:pPr>
            <a:r>
              <a:rPr lang="en-US" sz="2800" b="1" dirty="0">
                <a:latin typeface="Andalus" pitchFamily="18" charset="-78"/>
                <a:ea typeface="Times New Roman"/>
                <a:cs typeface="Andalus" pitchFamily="18" charset="-78"/>
              </a:rPr>
              <a:t>A-Bronchodilators</a:t>
            </a:r>
            <a:r>
              <a:rPr lang="en-US" sz="2800" dirty="0">
                <a:latin typeface="Andalus" pitchFamily="18" charset="-78"/>
                <a:ea typeface="Times New Roman"/>
                <a:cs typeface="Andalus" pitchFamily="18" charset="-78"/>
              </a:rPr>
              <a:t> produce modest short-term improvement in clinical features. </a:t>
            </a:r>
            <a:r>
              <a:rPr lang="en-US" sz="2800" b="1" dirty="0">
                <a:latin typeface="Andalus" pitchFamily="18" charset="-78"/>
                <a:ea typeface="Times New Roman"/>
                <a:cs typeface="Andalus" pitchFamily="18" charset="-78"/>
              </a:rPr>
              <a:t>Nebulized epinephrine may be more effective than β-agonists</a:t>
            </a:r>
            <a:r>
              <a:rPr lang="en-US" sz="2800" dirty="0">
                <a:latin typeface="Andalus" pitchFamily="18" charset="-78"/>
                <a:ea typeface="Times New Roman"/>
                <a:cs typeface="Andalus" pitchFamily="18" charset="-78"/>
              </a:rPr>
              <a:t>. </a:t>
            </a:r>
            <a:r>
              <a:rPr lang="en-US" sz="2800" b="1" dirty="0">
                <a:latin typeface="Andalus" pitchFamily="18" charset="-78"/>
                <a:ea typeface="Times New Roman"/>
                <a:cs typeface="Andalus" pitchFamily="18" charset="-78"/>
              </a:rPr>
              <a:t> </a:t>
            </a:r>
            <a:endParaRPr lang="en-US" sz="2800" dirty="0">
              <a:latin typeface="Andalus" pitchFamily="18" charset="-78"/>
              <a:ea typeface="Calibri"/>
              <a:cs typeface="Andalus" pitchFamily="18" charset="-78"/>
            </a:endParaRPr>
          </a:p>
          <a:p>
            <a:pPr marL="180340" algn="just" rtl="0">
              <a:lnSpc>
                <a:spcPct val="115000"/>
              </a:lnSpc>
              <a:spcAft>
                <a:spcPts val="0"/>
              </a:spcAft>
              <a:tabLst>
                <a:tab pos="180340" algn="r"/>
              </a:tabLst>
            </a:pPr>
            <a:r>
              <a:rPr lang="en-US" sz="2800" b="1" dirty="0">
                <a:latin typeface="Andalus" pitchFamily="18" charset="-78"/>
                <a:ea typeface="Times New Roman"/>
                <a:cs typeface="Andalus" pitchFamily="18" charset="-78"/>
              </a:rPr>
              <a:t>B-Corticosteroids</a:t>
            </a:r>
            <a:r>
              <a:rPr lang="en-US" sz="2800" i="1" dirty="0">
                <a:latin typeface="Andalus" pitchFamily="18" charset="-78"/>
                <a:ea typeface="Times New Roman"/>
                <a:cs typeface="Andalus" pitchFamily="18" charset="-78"/>
              </a:rPr>
              <a:t>,</a:t>
            </a:r>
            <a:r>
              <a:rPr lang="en-US" sz="2800" dirty="0">
                <a:latin typeface="Andalus" pitchFamily="18" charset="-78"/>
                <a:ea typeface="Times New Roman"/>
                <a:cs typeface="Andalus" pitchFamily="18" charset="-78"/>
              </a:rPr>
              <a:t> whether parenteral, oral, or inhaled, are widely used despite </a:t>
            </a:r>
            <a:r>
              <a:rPr lang="en-US" sz="2800" b="1" dirty="0">
                <a:latin typeface="Andalus" pitchFamily="18" charset="-78"/>
                <a:ea typeface="Times New Roman"/>
                <a:cs typeface="Andalus" pitchFamily="18" charset="-78"/>
              </a:rPr>
              <a:t>conflicting studies</a:t>
            </a:r>
            <a:r>
              <a:rPr lang="en-US" sz="2800" dirty="0">
                <a:latin typeface="Andalus" pitchFamily="18" charset="-78"/>
                <a:ea typeface="Times New Roman"/>
                <a:cs typeface="Andalus" pitchFamily="18" charset="-78"/>
              </a:rPr>
              <a:t>. </a:t>
            </a:r>
            <a:endParaRPr lang="en-US" sz="2800" dirty="0">
              <a:latin typeface="Andalus" pitchFamily="18" charset="-78"/>
              <a:ea typeface="Calibri"/>
              <a:cs typeface="Andalus" pitchFamily="18" charset="-78"/>
            </a:endParaRPr>
          </a:p>
          <a:p>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199817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marL="180340" algn="just" rtl="0">
              <a:lnSpc>
                <a:spcPct val="115000"/>
              </a:lnSpc>
              <a:spcAft>
                <a:spcPts val="0"/>
              </a:spcAft>
            </a:pPr>
            <a:r>
              <a:rPr lang="en-US" sz="2800" b="1" dirty="0">
                <a:latin typeface="Andalus" pitchFamily="18" charset="-78"/>
                <a:ea typeface="Times New Roman"/>
                <a:cs typeface="Andalus" pitchFamily="18" charset="-78"/>
              </a:rPr>
              <a:t>C-Ribavirin</a:t>
            </a:r>
            <a:r>
              <a:rPr lang="en-US" sz="2800" i="1" dirty="0">
                <a:latin typeface="Andalus" pitchFamily="18" charset="-78"/>
                <a:ea typeface="Times New Roman"/>
                <a:cs typeface="Andalus" pitchFamily="18" charset="-78"/>
              </a:rPr>
              <a:t>,</a:t>
            </a:r>
            <a:r>
              <a:rPr lang="en-US" sz="2800" dirty="0">
                <a:solidFill>
                  <a:srgbClr val="000000"/>
                </a:solidFill>
                <a:latin typeface="Andalus" pitchFamily="18" charset="-78"/>
                <a:ea typeface="Calibri"/>
                <a:cs typeface="Andalus" pitchFamily="18" charset="-78"/>
              </a:rPr>
              <a:t> is a compound with antiviral activity against RSV</a:t>
            </a:r>
            <a:r>
              <a:rPr lang="en-US" sz="2800" dirty="0">
                <a:latin typeface="Andalus" pitchFamily="18" charset="-78"/>
                <a:ea typeface="Times New Roman"/>
                <a:cs typeface="Andalus" pitchFamily="18" charset="-78"/>
              </a:rPr>
              <a:t> administered by </a:t>
            </a:r>
            <a:r>
              <a:rPr lang="en-US" sz="2800" b="1" dirty="0">
                <a:latin typeface="Andalus" pitchFamily="18" charset="-78"/>
                <a:ea typeface="Times New Roman"/>
                <a:cs typeface="Andalus" pitchFamily="18" charset="-78"/>
              </a:rPr>
              <a:t>aerosol</a:t>
            </a:r>
            <a:r>
              <a:rPr lang="en-US" sz="2800" dirty="0">
                <a:latin typeface="Andalus" pitchFamily="18" charset="-78"/>
                <a:ea typeface="Times New Roman"/>
                <a:cs typeface="Andalus" pitchFamily="18" charset="-78"/>
              </a:rPr>
              <a:t>, has been used for infants with congenital heart disease (CHD)or chronic lung disease (CLD) although </a:t>
            </a:r>
            <a:r>
              <a:rPr lang="en-US" sz="2800" b="1" dirty="0">
                <a:latin typeface="Andalus" pitchFamily="18" charset="-78"/>
                <a:ea typeface="Times New Roman"/>
                <a:cs typeface="Andalus" pitchFamily="18" charset="-78"/>
              </a:rPr>
              <a:t>its benefit is </a:t>
            </a:r>
            <a:r>
              <a:rPr lang="en-US" sz="2800" b="1" dirty="0" smtClean="0">
                <a:latin typeface="Andalus" pitchFamily="18" charset="-78"/>
                <a:ea typeface="Times New Roman"/>
                <a:cs typeface="Andalus" pitchFamily="18" charset="-78"/>
              </a:rPr>
              <a:t>uncertain</a:t>
            </a:r>
            <a:r>
              <a:rPr lang="en-US" sz="2800" dirty="0" smtClean="0">
                <a:latin typeface="Andalus" pitchFamily="18" charset="-78"/>
                <a:ea typeface="Times New Roman"/>
                <a:cs typeface="Andalus" pitchFamily="18" charset="-78"/>
              </a:rPr>
              <a:t>.</a:t>
            </a:r>
            <a:endParaRPr lang="en-US" sz="2800" dirty="0">
              <a:latin typeface="Andalus" pitchFamily="18" charset="-78"/>
              <a:ea typeface="Calibri"/>
              <a:cs typeface="Andalus" pitchFamily="18" charset="-78"/>
            </a:endParaRPr>
          </a:p>
          <a:p>
            <a:pPr marL="180340" algn="just" rtl="0">
              <a:lnSpc>
                <a:spcPct val="115000"/>
              </a:lnSpc>
              <a:spcAft>
                <a:spcPts val="0"/>
              </a:spcAft>
            </a:pPr>
            <a:r>
              <a:rPr lang="en-US" sz="2800" b="1" dirty="0">
                <a:latin typeface="Andalus" pitchFamily="18" charset="-78"/>
                <a:ea typeface="Times New Roman"/>
                <a:cs typeface="Andalus" pitchFamily="18" charset="-78"/>
              </a:rPr>
              <a:t>D-Antibiotics</a:t>
            </a:r>
            <a:r>
              <a:rPr lang="en-US" sz="2800" dirty="0">
                <a:latin typeface="Andalus" pitchFamily="18" charset="-78"/>
                <a:ea typeface="Times New Roman"/>
                <a:cs typeface="Andalus" pitchFamily="18" charset="-78"/>
              </a:rPr>
              <a:t> have no value unless there is secondary bacterial pneumonia.</a:t>
            </a:r>
            <a:endParaRPr lang="en-US" sz="2800" dirty="0">
              <a:latin typeface="Andalus" pitchFamily="18" charset="-78"/>
              <a:ea typeface="Calibri"/>
              <a:cs typeface="Andalus" pitchFamily="18" charset="-78"/>
            </a:endParaRPr>
          </a:p>
          <a:p>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32526154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TotalTime>
  <Words>1443</Words>
  <Application>Microsoft Office PowerPoint</Application>
  <PresentationFormat>عرض على الشاشة (3:4)‏</PresentationFormat>
  <Paragraphs>120</Paragraphs>
  <Slides>38</Slides>
  <Notes>0</Notes>
  <HiddenSlides>0</HiddenSlides>
  <MMClips>0</MMClips>
  <ScaleCrop>false</ScaleCrop>
  <HeadingPairs>
    <vt:vector size="4" baseType="variant">
      <vt:variant>
        <vt:lpstr>نسق</vt:lpstr>
      </vt:variant>
      <vt:variant>
        <vt:i4>1</vt:i4>
      </vt:variant>
      <vt:variant>
        <vt:lpstr>عناوين الشرائح</vt:lpstr>
      </vt:variant>
      <vt:variant>
        <vt:i4>38</vt:i4>
      </vt:variant>
    </vt:vector>
  </HeadingPairs>
  <TitlesOfParts>
    <vt:vector size="39" baseType="lpstr">
      <vt:lpstr>تدفق</vt:lpstr>
      <vt:lpstr>Pediatric II</vt:lpstr>
      <vt:lpstr>Bronchiolitis</vt:lpstr>
      <vt:lpstr>Etiology </vt:lpstr>
      <vt:lpstr>Clinical Manifestation</vt:lpstr>
      <vt:lpstr>Diagnosis </vt:lpstr>
      <vt:lpstr>  Normal                       Infected</vt:lpstr>
      <vt:lpstr>Treatment </vt:lpstr>
      <vt:lpstr>عرض تقديمي في PowerPoint</vt:lpstr>
      <vt:lpstr>عرض تقديمي في PowerPoint</vt:lpstr>
      <vt:lpstr>عرض تقديمي في PowerPoint</vt:lpstr>
      <vt:lpstr>Pneumonia</vt:lpstr>
      <vt:lpstr>عرض تقديمي في PowerPoint</vt:lpstr>
      <vt:lpstr>Clinical manifestation</vt:lpstr>
      <vt:lpstr>Diagnosis</vt:lpstr>
      <vt:lpstr>عرض تقديمي في PowerPoint</vt:lpstr>
      <vt:lpstr>Treatment                                         </vt:lpstr>
      <vt:lpstr>عرض تقديمي في PowerPoint</vt:lpstr>
      <vt:lpstr>عرض تقديمي في PowerPoint</vt:lpstr>
      <vt:lpstr>Meningitis </vt:lpstr>
      <vt:lpstr>Clinical manifestation</vt:lpstr>
      <vt:lpstr>عرض تقديمي في PowerPoint</vt:lpstr>
      <vt:lpstr>عرض تقديمي في PowerPoint</vt:lpstr>
      <vt:lpstr>Diagnosis </vt:lpstr>
      <vt:lpstr>Treatment </vt:lpstr>
      <vt:lpstr>Encephalitis </vt:lpstr>
      <vt:lpstr>Clinical manifestation </vt:lpstr>
      <vt:lpstr>Diagnosis </vt:lpstr>
      <vt:lpstr>Treatment </vt:lpstr>
      <vt:lpstr>Visceral leishmaniasis </vt:lpstr>
      <vt:lpstr>Diagnosis: </vt:lpstr>
      <vt:lpstr>Diagnosis </vt:lpstr>
      <vt:lpstr>عرض تقديمي في PowerPoint</vt:lpstr>
      <vt:lpstr>Treatment </vt:lpstr>
      <vt:lpstr>Gastroenterology </vt:lpstr>
      <vt:lpstr>Clinical features</vt:lpstr>
      <vt:lpstr>Treatment </vt:lpstr>
      <vt:lpstr>Signs of dehydration </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2O11</dc:creator>
  <cp:lastModifiedBy>DR.Ahmed Saker 2O11</cp:lastModifiedBy>
  <cp:revision>5</cp:revision>
  <dcterms:created xsi:type="dcterms:W3CDTF">2017-11-11T19:18:22Z</dcterms:created>
  <dcterms:modified xsi:type="dcterms:W3CDTF">2017-11-12T17:47:32Z</dcterms:modified>
</cp:coreProperties>
</file>